
<file path=[Content_Types].xml><?xml version="1.0" encoding="utf-8"?>
<Types xmlns="http://schemas.openxmlformats.org/package/2006/content-types">
  <Default ContentType="application/vnd.openxmlformats-package.relationships+xml" Extension="rels"/>
  <Override ContentType="application/vnd.openxmlformats-officedocument.presentationml.slideLayout+xml" PartName="/ppt/slideLayouts/slideLayout1.xml"/>
  <Default ContentType="image/png" Extension="png"/>
  <Default ContentType="image/jpeg" Extension="jpeg"/>
  <Default ContentType="application/xml" Extension="xml"/>
  <Override ContentType="application/vnd.openxmlformats-officedocument.presentationml.notesSlide+xml" PartName="/ppt/notesSlides/notesSlide3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5.xml"/>
  <Override ContentType="application/vnd.openxmlformats-officedocument.theme+xml" PartName="/ppt/theme/theme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4.xml"/>
  <Override ContentType="application/vnd.openxmlformats-officedocument.presentationml.slide+xml" PartName="/ppt/slides/slide3.xml"/>
  <Override ContentType="application/vnd.openxmlformats-officedocument.presentationml.slideLayout+xml" PartName="/ppt/slideLayouts/slideLayout1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slideLayout+xml" PartName="/ppt/slideLayouts/slideLayout2.xml"/>
  <Override ContentType="application/vnd.openxmlformats-officedocument.presentationml.slide+xml" PartName="/ppt/slides/slide1.xml"/>
  <Default ContentType="application/vnd.openxmlformats-officedocument.presentationml.printerSettings" Extension="bin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7.xml"/>
  <Override ContentType="application/vnd.openxmlformats-officedocument.presentationml.slide+xml" PartName="/ppt/slides/slide6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4.xml"/>
  <Override ContentType="application/vnd.openxmlformats-officedocument.presentationml.slideLayout+xml" PartName="/ppt/slideLayouts/slideLayout11.xml"/>
  <Override ContentType="application/vnd.openxmlformats-officedocument.theme+xml" PartName="/ppt/theme/theme1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3.xml"/>
  <Override ContentType="application/vnd.openxmlformats-officedocument.presentationml.slide+xml" PartName="/ppt/slides/slide2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8"/>
  </p:notesMasterIdLst>
  <p:sldIdLst>
    <p:sldId id="271" r:id="rId2"/>
    <p:sldId id="273" r:id="rId3"/>
    <p:sldId id="284" r:id="rId4"/>
    <p:sldId id="285" r:id="rId5"/>
    <p:sldId id="286" r:id="rId6"/>
    <p:sldId id="288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2F5A9A"/>
    <a:srgbClr val="4F57A8"/>
    <a:srgbClr val="3C8D9E"/>
    <a:srgbClr val="46A49B"/>
    <a:srgbClr val="323B99"/>
    <a:srgbClr val="33719C"/>
    <a:srgbClr val="ADB1DB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45" autoAdjust="0"/>
    <p:restoredTop sz="92117" autoAdjust="0"/>
  </p:normalViewPr>
  <p:slideViewPr>
    <p:cSldViewPr snapToGrid="0">
      <p:cViewPr varScale="1">
        <p:scale>
          <a:sx n="99" d="100"/>
          <a:sy n="99" d="100"/>
        </p:scale>
        <p:origin x="-96" y="-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8A351-0315-5D4D-BE6A-57A76DDE5EB2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F2850-05F9-014F-9B0E-83BF77059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914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F2850-05F9-014F-9B0E-83BF770598C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F2850-05F9-014F-9B0E-83BF770598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F2850-05F9-014F-9B0E-83BF770598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13BF-8227-4348-A78B-B5637B178643}" type="datetimeFigureOut">
              <a:rPr lang="x-none" smtClean="0"/>
              <a:pPr/>
              <a:t>21/11/18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232-606C-4959-A22A-10B6B34747F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083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13BF-8227-4348-A78B-B5637B178643}" type="datetimeFigureOut">
              <a:rPr lang="x-none" smtClean="0"/>
              <a:pPr/>
              <a:t>21/11/18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232-606C-4959-A22A-10B6B34747F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417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13BF-8227-4348-A78B-B5637B178643}" type="datetimeFigureOut">
              <a:rPr lang="x-none" smtClean="0"/>
              <a:pPr/>
              <a:t>21/11/18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232-606C-4959-A22A-10B6B34747F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855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13BF-8227-4348-A78B-B5637B178643}" type="datetimeFigureOut">
              <a:rPr lang="x-none" smtClean="0"/>
              <a:pPr/>
              <a:t>21/11/18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232-606C-4959-A22A-10B6B34747F7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6" descr="Dymo-mite - symbo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087408" y="105825"/>
            <a:ext cx="1010511" cy="101121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027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13BF-8227-4348-A78B-B5637B178643}" type="datetimeFigureOut">
              <a:rPr lang="x-none" smtClean="0"/>
              <a:pPr/>
              <a:t>21/11/18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232-606C-4959-A22A-10B6B34747F7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6" descr="Dymo-mite - symbo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087408" y="105825"/>
            <a:ext cx="1010511" cy="101121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184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13BF-8227-4348-A78B-B5637B178643}" type="datetimeFigureOut">
              <a:rPr lang="x-none" smtClean="0"/>
              <a:pPr/>
              <a:t>21/11/18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232-606C-4959-A22A-10B6B34747F7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 descr="Dymo-mite - symbo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087408" y="105825"/>
            <a:ext cx="1010511" cy="101121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080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13BF-8227-4348-A78B-B5637B178643}" type="datetimeFigureOut">
              <a:rPr lang="x-none" smtClean="0"/>
              <a:pPr/>
              <a:t>21/11/18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232-606C-4959-A22A-10B6B34747F7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10" name="Picture 9" descr="Dymo-mite - symbo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087408" y="105825"/>
            <a:ext cx="1010511" cy="101121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6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13BF-8227-4348-A78B-B5637B178643}" type="datetimeFigureOut">
              <a:rPr lang="x-none" smtClean="0"/>
              <a:pPr/>
              <a:t>21/11/18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232-606C-4959-A22A-10B6B34747F7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6" name="Picture 5" descr="Dymo-mite - symbo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087408" y="105825"/>
            <a:ext cx="1010511" cy="101121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829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13BF-8227-4348-A78B-B5637B178643}" type="datetimeFigureOut">
              <a:rPr lang="x-none" smtClean="0"/>
              <a:pPr/>
              <a:t>21/11/18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232-606C-4959-A22A-10B6B34747F7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5" name="Picture 4" descr="Dymo-mite - symbo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087408" y="105825"/>
            <a:ext cx="1010511" cy="101121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130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13BF-8227-4348-A78B-B5637B178643}" type="datetimeFigureOut">
              <a:rPr lang="x-none" smtClean="0"/>
              <a:pPr/>
              <a:t>21/11/18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232-606C-4959-A22A-10B6B34747F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742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13BF-8227-4348-A78B-B5637B178643}" type="datetimeFigureOut">
              <a:rPr lang="x-none" smtClean="0"/>
              <a:pPr/>
              <a:t>21/11/18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232-606C-4959-A22A-10B6B34747F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088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x-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A13BF-8227-4348-A78B-B5637B178643}" type="datetimeFigureOut">
              <a:rPr lang="x-none" smtClean="0"/>
              <a:pPr/>
              <a:t>21/11/18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C232-606C-4959-A22A-10B6B34747F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228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merican Captain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IN Alternat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IN Alternat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 Alternat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Alternat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Alternat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3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each-art-trimmed.png"/>
          <p:cNvPicPr>
            <a:picLocks noChangeAspect="1"/>
          </p:cNvPicPr>
          <p:nvPr/>
        </p:nvPicPr>
        <p:blipFill>
          <a:blip r:embed="rId3">
            <a:lum bright="3000"/>
          </a:blip>
          <a:srcRect t="9236" b="5376"/>
          <a:stretch>
            <a:fillRect/>
          </a:stretch>
        </p:blipFill>
        <p:spPr>
          <a:xfrm>
            <a:off x="0" y="-76015"/>
            <a:ext cx="12281647" cy="70927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28706" y="737324"/>
            <a:ext cx="7440706" cy="1117547"/>
          </a:xfrm>
          <a:prstGeom prst="rect">
            <a:avLst/>
          </a:prstGeom>
        </p:spPr>
      </p:pic>
      <p:pic>
        <p:nvPicPr>
          <p:cNvPr id="6" name="Picture 5" descr="Dymo-mite - symbo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701441" y="5358226"/>
            <a:ext cx="1396479" cy="1397445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735292" y="2909169"/>
            <a:ext cx="8331200" cy="29084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609539">
              <a:defRPr/>
            </a:pPr>
            <a:r>
              <a:rPr lang="en-GB" sz="2100" b="1" kern="0" dirty="0" err="1" smtClean="0">
                <a:solidFill>
                  <a:srgbClr val="323B99"/>
                </a:solidFill>
                <a:latin typeface="DIN Alternate Bold"/>
                <a:ea typeface="+mj-ea"/>
                <a:cs typeface="DIN Alternate Bold"/>
              </a:rPr>
              <a:t>Delphine</a:t>
            </a:r>
            <a:r>
              <a:rPr lang="en-GB" sz="2100" b="1" kern="0" dirty="0" smtClean="0">
                <a:solidFill>
                  <a:srgbClr val="323B99"/>
                </a:solidFill>
                <a:latin typeface="DIN Alternate Bold"/>
                <a:ea typeface="+mj-ea"/>
                <a:cs typeface="DIN Alternate Bold"/>
              </a:rPr>
              <a:t> </a:t>
            </a:r>
            <a:r>
              <a:rPr lang="en-GB" sz="2100" b="1" kern="0" dirty="0" err="1" smtClean="0">
                <a:solidFill>
                  <a:srgbClr val="323B99"/>
                </a:solidFill>
                <a:latin typeface="DIN Alternate Bold"/>
                <a:ea typeface="+mj-ea"/>
                <a:cs typeface="DIN Alternate Bold"/>
              </a:rPr>
              <a:t>Lévi</a:t>
            </a:r>
            <a:r>
              <a:rPr lang="en-GB" sz="2100" b="1" kern="0" dirty="0" smtClean="0">
                <a:solidFill>
                  <a:srgbClr val="323B99"/>
                </a:solidFill>
                <a:latin typeface="DIN Alternate Bold"/>
                <a:ea typeface="+mj-ea"/>
                <a:cs typeface="DIN Alternate Bold"/>
              </a:rPr>
              <a:t> Alvarès </a:t>
            </a:r>
          </a:p>
          <a:p>
            <a:pPr algn="r" defTabSz="609539">
              <a:defRPr/>
            </a:pPr>
            <a:r>
              <a:rPr lang="en-GB" sz="2100" i="1" kern="0" dirty="0" smtClean="0">
                <a:solidFill>
                  <a:srgbClr val="323B99"/>
                </a:solidFill>
                <a:latin typeface="DIN Alternate "/>
                <a:ea typeface="+mj-ea"/>
                <a:cs typeface="DIN Alternate "/>
              </a:rPr>
              <a:t>Coordinator </a:t>
            </a:r>
          </a:p>
          <a:p>
            <a:pPr algn="r" defTabSz="609539">
              <a:defRPr/>
            </a:pPr>
            <a:r>
              <a:rPr lang="en-GB" sz="2100" kern="0" dirty="0" smtClean="0">
                <a:solidFill>
                  <a:srgbClr val="323B99"/>
                </a:solidFill>
                <a:latin typeface="DIN Alternate "/>
                <a:ea typeface="+mj-ea"/>
                <a:cs typeface="DIN Alternate "/>
              </a:rPr>
              <a:t>Break Free From Plastic Europe</a:t>
            </a:r>
          </a:p>
          <a:p>
            <a:pPr algn="r" defTabSz="609539">
              <a:defRPr/>
            </a:pPr>
            <a:r>
              <a:rPr lang="en-GB" sz="2100" kern="0" dirty="0" smtClean="0">
                <a:solidFill>
                  <a:srgbClr val="323B99"/>
                </a:solidFill>
                <a:latin typeface="DIN Alternate "/>
                <a:ea typeface="+mj-ea"/>
                <a:cs typeface="DIN Alternate "/>
              </a:rPr>
              <a:t>Rethink Plastic alliance </a:t>
            </a:r>
          </a:p>
          <a:p>
            <a:pPr algn="r" defTabSz="609539">
              <a:defRPr/>
            </a:pPr>
            <a:endParaRPr lang="en-GB" sz="2100" kern="0" dirty="0" smtClean="0">
              <a:solidFill>
                <a:srgbClr val="323B99"/>
              </a:solidFill>
              <a:latin typeface="DIN Alternate "/>
              <a:ea typeface="+mj-ea"/>
              <a:cs typeface="DIN Alternate "/>
            </a:endParaRPr>
          </a:p>
          <a:p>
            <a:pPr algn="r" defTabSz="609539">
              <a:defRPr/>
            </a:pPr>
            <a:r>
              <a:rPr lang="en-GB" sz="2100" b="1" kern="0" dirty="0" smtClean="0">
                <a:solidFill>
                  <a:srgbClr val="323B99"/>
                </a:solidFill>
                <a:latin typeface="DIN Alternate "/>
                <a:ea typeface="+mj-ea"/>
                <a:cs typeface="DIN Alternate "/>
              </a:rPr>
              <a:t>November 20</a:t>
            </a:r>
          </a:p>
          <a:p>
            <a:pPr algn="r" defTabSz="609539">
              <a:defRPr/>
            </a:pPr>
            <a:endParaRPr lang="en-GB" sz="2100" kern="0" dirty="0" smtClean="0">
              <a:solidFill>
                <a:srgbClr val="323B99"/>
              </a:solidFill>
              <a:latin typeface="DIN Alternate "/>
              <a:ea typeface="+mj-ea"/>
              <a:cs typeface="DIN Alternate "/>
            </a:endParaRPr>
          </a:p>
          <a:p>
            <a:pPr algn="r" defTabSz="609539">
              <a:defRPr/>
            </a:pPr>
            <a:endParaRPr lang="en-GB" sz="2100" kern="0" dirty="0" smtClean="0">
              <a:solidFill>
                <a:srgbClr val="323B99"/>
              </a:solidFill>
              <a:latin typeface="DIN Alternate "/>
              <a:ea typeface="+mj-ea"/>
              <a:cs typeface="DIN Alternate "/>
            </a:endParaRPr>
          </a:p>
          <a:p>
            <a:pPr algn="r" defTabSz="609539">
              <a:defRPr/>
            </a:pPr>
            <a:endParaRPr lang="en-GB" sz="2100" kern="0" dirty="0">
              <a:solidFill>
                <a:srgbClr val="323B99"/>
              </a:solidFill>
              <a:latin typeface="DIN Alternate "/>
              <a:ea typeface="+mj-ea"/>
              <a:cs typeface="DIN Alternate 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65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IN Alternate Bold"/>
                <a:cs typeface="DIN Alternate Bold"/>
              </a:rPr>
              <a:t>W</a:t>
            </a:r>
            <a:r>
              <a:rPr lang="fr-FR" dirty="0" smtClean="0">
                <a:latin typeface="DIN Alternate Bold"/>
                <a:cs typeface="DIN Alternate Bold"/>
              </a:rPr>
              <a:t>e are…</a:t>
            </a:r>
            <a:endParaRPr lang="en-US" dirty="0">
              <a:latin typeface="DIN Alternate Bold"/>
              <a:cs typeface="DIN Alternate Bold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661010"/>
            <a:ext cx="10515600" cy="486899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latin typeface="DIN Next Rounded LT Pro Light"/>
                <a:cs typeface="DIN Next Rounded LT Pro Light"/>
              </a:rPr>
              <a:t>10 leading </a:t>
            </a:r>
            <a:r>
              <a:rPr lang="en-US" sz="2400" dirty="0">
                <a:latin typeface="DIN Next Rounded LT Pro Light"/>
                <a:cs typeface="DIN Next Rounded LT Pro Light"/>
              </a:rPr>
              <a:t>E</a:t>
            </a:r>
            <a:r>
              <a:rPr lang="en-US" sz="2400" dirty="0" smtClean="0">
                <a:latin typeface="DIN Next Rounded LT Pro Light"/>
                <a:cs typeface="DIN Next Rounded LT Pro Light"/>
              </a:rPr>
              <a:t>uropean NGOs representing </a:t>
            </a:r>
            <a:r>
              <a:rPr lang="en-US" sz="2400" dirty="0">
                <a:latin typeface="DIN Next Rounded LT Pro Light"/>
                <a:cs typeface="DIN Next Rounded LT Pro Light"/>
              </a:rPr>
              <a:t>t</a:t>
            </a:r>
            <a:r>
              <a:rPr lang="en-US" sz="2400" dirty="0" smtClean="0">
                <a:latin typeface="DIN Next Rounded LT Pro Light"/>
                <a:cs typeface="DIN Next Rounded LT Pro Light"/>
              </a:rPr>
              <a:t>housands of active groups, supporters and citizens in every EU Member State, and bringing together policy and technical expertise all along the plastic value chain</a:t>
            </a:r>
          </a:p>
          <a:p>
            <a:pPr algn="just"/>
            <a:endParaRPr lang="en-US" sz="2400" dirty="0" smtClean="0">
              <a:latin typeface="DIN Next Rounded LT Pro Light"/>
              <a:cs typeface="DIN Next Rounded LT Pro Light"/>
            </a:endParaRPr>
          </a:p>
          <a:p>
            <a:pPr algn="just"/>
            <a:endParaRPr lang="en-US" sz="2400" dirty="0" smtClean="0">
              <a:latin typeface="DIN Next Rounded LT Pro Light"/>
              <a:cs typeface="DIN Next Rounded LT Pro Light"/>
            </a:endParaRPr>
          </a:p>
          <a:p>
            <a:pPr algn="just"/>
            <a:endParaRPr lang="en-US" sz="2400" dirty="0" smtClean="0">
              <a:latin typeface="DIN Next Rounded LT Pro Light"/>
              <a:cs typeface="DIN Next Rounded LT Pro Light"/>
            </a:endParaRPr>
          </a:p>
          <a:p>
            <a:pPr algn="just">
              <a:buNone/>
            </a:pPr>
            <a:endParaRPr lang="en-US" sz="2400" dirty="0" smtClean="0">
              <a:latin typeface="DIN Next Rounded LT Pro Light"/>
              <a:cs typeface="DIN Next Rounded LT Pro Light"/>
            </a:endParaRPr>
          </a:p>
          <a:p>
            <a:pPr algn="just">
              <a:buNone/>
            </a:pPr>
            <a:endParaRPr lang="en-US" sz="2400" dirty="0" smtClean="0">
              <a:latin typeface="DIN Next Rounded LT Pro Light"/>
              <a:cs typeface="DIN Next Rounded LT Pro Light"/>
            </a:endParaRPr>
          </a:p>
          <a:p>
            <a:pPr algn="just">
              <a:buNone/>
            </a:pPr>
            <a:endParaRPr lang="en-US" sz="2400" dirty="0" smtClean="0">
              <a:latin typeface="DIN Next Rounded LT Pro Light"/>
              <a:cs typeface="DIN Next Rounded LT Pro Light"/>
            </a:endParaRPr>
          </a:p>
          <a:p>
            <a:pPr algn="just"/>
            <a:r>
              <a:rPr lang="en-US" sz="2400" dirty="0" smtClean="0">
                <a:latin typeface="DIN Next Rounded LT Pro Light"/>
                <a:cs typeface="DIN Next Rounded LT Pro Light"/>
              </a:rPr>
              <a:t>The EU policy arm of </a:t>
            </a:r>
            <a:r>
              <a:rPr lang="en-US" sz="2400" i="1" dirty="0" smtClean="0">
                <a:latin typeface="DIN Next Rounded LT Pro Light"/>
                <a:cs typeface="DIN Next Rounded LT Pro Light"/>
              </a:rPr>
              <a:t>Break Free From Plastic</a:t>
            </a:r>
            <a:r>
              <a:rPr lang="en-US" sz="2400" dirty="0" smtClean="0">
                <a:latin typeface="DIN Next Rounded LT Pro Light"/>
                <a:cs typeface="DIN Next Rounded LT Pro Light"/>
              </a:rPr>
              <a:t>, the global movement envisioning a future free from plastic pollution, representing more than 1400 NGOs from across the world</a:t>
            </a:r>
            <a:endParaRPr lang="en-US" sz="2400" dirty="0">
              <a:latin typeface="DIN Next Rounded LT Pro Light"/>
              <a:cs typeface="DIN Next Rounded LT Pro Light"/>
            </a:endParaRPr>
          </a:p>
        </p:txBody>
      </p:sp>
      <p:pic>
        <p:nvPicPr>
          <p:cNvPr id="19" name="Image 18" descr="GP0STQCK1_High_res.png"/>
          <p:cNvPicPr>
            <a:picLocks noChangeAspect="1"/>
          </p:cNvPicPr>
          <p:nvPr/>
        </p:nvPicPr>
        <p:blipFill>
          <a:blip r:embed="rId3"/>
          <a:srcRect t="37755" b="41467"/>
          <a:stretch>
            <a:fillRect/>
          </a:stretch>
        </p:blipFill>
        <p:spPr>
          <a:xfrm>
            <a:off x="858816" y="4254405"/>
            <a:ext cx="3113907" cy="647010"/>
          </a:xfrm>
          <a:prstGeom prst="rect">
            <a:avLst/>
          </a:prstGeom>
        </p:spPr>
      </p:pic>
      <p:pic>
        <p:nvPicPr>
          <p:cNvPr id="21" name="Image 20" descr="Seas_At_Risk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046" y="4217472"/>
            <a:ext cx="3077610" cy="684919"/>
          </a:xfrm>
          <a:prstGeom prst="rect">
            <a:avLst/>
          </a:prstGeom>
        </p:spPr>
      </p:pic>
      <p:pic>
        <p:nvPicPr>
          <p:cNvPr id="22" name="Image 21" descr="clientearth_logo_office_white_housing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095" y="2668774"/>
            <a:ext cx="2784475" cy="1190625"/>
          </a:xfrm>
          <a:prstGeom prst="rect">
            <a:avLst/>
          </a:prstGeom>
        </p:spPr>
      </p:pic>
      <p:pic>
        <p:nvPicPr>
          <p:cNvPr id="24" name="Image 23" descr="ZWE Logo_color_RG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7608" y="3762928"/>
            <a:ext cx="2169600" cy="1326071"/>
          </a:xfrm>
          <a:prstGeom prst="rect">
            <a:avLst/>
          </a:prstGeom>
        </p:spPr>
      </p:pic>
      <p:pic>
        <p:nvPicPr>
          <p:cNvPr id="25" name="Image 24" descr="logo-sf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2505" y="3965930"/>
            <a:ext cx="1171872" cy="934568"/>
          </a:xfrm>
          <a:prstGeom prst="rect">
            <a:avLst/>
          </a:prstGeom>
        </p:spPr>
      </p:pic>
      <p:pic>
        <p:nvPicPr>
          <p:cNvPr id="26" name="Image 25" descr="EEB_logo_RG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5060" y="2532486"/>
            <a:ext cx="2484747" cy="1553258"/>
          </a:xfrm>
          <a:prstGeom prst="rect">
            <a:avLst/>
          </a:prstGeom>
        </p:spPr>
      </p:pic>
      <p:pic>
        <p:nvPicPr>
          <p:cNvPr id="27" name="Image 26" descr="ECOS Logo - 300 dpi no backgroun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7170" y="2707859"/>
            <a:ext cx="872098" cy="1138258"/>
          </a:xfrm>
          <a:prstGeom prst="rect">
            <a:avLst/>
          </a:prstGeom>
        </p:spPr>
      </p:pic>
      <p:pic>
        <p:nvPicPr>
          <p:cNvPr id="28" name="Image 27" descr="CIEL Logo 2017 STANDARD color stack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441" y="2863310"/>
            <a:ext cx="1865190" cy="990882"/>
          </a:xfrm>
          <a:prstGeom prst="rect">
            <a:avLst/>
          </a:prstGeom>
        </p:spPr>
      </p:pic>
      <p:pic>
        <p:nvPicPr>
          <p:cNvPr id="29" name="Image 28" descr="breakfreefromplastic_logo_v2_transparent.ps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3740" y="5703268"/>
            <a:ext cx="5291080" cy="1154731"/>
          </a:xfrm>
          <a:prstGeom prst="rect">
            <a:avLst/>
          </a:prstGeom>
        </p:spPr>
      </p:pic>
      <p:pic>
        <p:nvPicPr>
          <p:cNvPr id="31" name="Image 30" descr="shar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48554" y="2710842"/>
            <a:ext cx="989582" cy="989582"/>
          </a:xfrm>
          <a:prstGeom prst="rect">
            <a:avLst/>
          </a:prstGeom>
        </p:spPr>
      </p:pic>
      <p:pic>
        <p:nvPicPr>
          <p:cNvPr id="32" name="Image 31" descr="foee logo vgbk-cmyk l ol 300dpi PNG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10429" y="2720480"/>
            <a:ext cx="708779" cy="106492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19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11077" t="4085" b="18954"/>
          <a:stretch>
            <a:fillRect/>
          </a:stretch>
        </p:blipFill>
        <p:spPr>
          <a:xfrm>
            <a:off x="0" y="-179294"/>
            <a:ext cx="12192000" cy="70372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2822" y="3660588"/>
            <a:ext cx="7754472" cy="2527524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 lIns="360000" tIns="360000" rIns="360000" bIns="360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rgbClr val="323B99"/>
                </a:solidFill>
                <a:latin typeface="DIN Next Rounded LT Pro Light"/>
                <a:cs typeface="DIN Next Rounded LT Pro Light"/>
              </a:rPr>
              <a:t>Where EPR has not helped circular economy</a:t>
            </a:r>
          </a:p>
          <a:p>
            <a:pPr>
              <a:buFont typeface="Arial"/>
              <a:buChar char="•"/>
            </a:pPr>
            <a:r>
              <a:rPr lang="en-GB" sz="2800" dirty="0" smtClean="0">
                <a:solidFill>
                  <a:srgbClr val="323B99"/>
                </a:solidFill>
                <a:latin typeface="DIN Next Rounded LT Pro Light"/>
                <a:cs typeface="DIN Next Rounded LT Pro Light"/>
              </a:rPr>
              <a:t> Single-use over reusable</a:t>
            </a:r>
          </a:p>
          <a:p>
            <a:pPr>
              <a:buFont typeface="Arial"/>
              <a:buChar char="•"/>
            </a:pPr>
            <a:r>
              <a:rPr lang="en-GB" sz="2800" dirty="0" smtClean="0">
                <a:solidFill>
                  <a:srgbClr val="323B99"/>
                </a:solidFill>
                <a:latin typeface="DIN Next Rounded LT Pro Light"/>
                <a:cs typeface="DIN Next Rounded LT Pro Light"/>
              </a:rPr>
              <a:t> </a:t>
            </a:r>
            <a:r>
              <a:rPr lang="en-GB" sz="2800" dirty="0" err="1" smtClean="0">
                <a:solidFill>
                  <a:srgbClr val="323B99"/>
                </a:solidFill>
                <a:latin typeface="DIN Next Rounded LT Pro Light"/>
                <a:cs typeface="DIN Next Rounded LT Pro Light"/>
              </a:rPr>
              <a:t>Lightweighting</a:t>
            </a:r>
            <a:endParaRPr lang="en-GB" sz="2800" dirty="0" smtClean="0">
              <a:solidFill>
                <a:srgbClr val="323B99"/>
              </a:solidFill>
              <a:latin typeface="DIN Next Rounded LT Pro Light"/>
              <a:cs typeface="DIN Next Rounded LT Pro Light"/>
            </a:endParaRPr>
          </a:p>
          <a:p>
            <a:pPr>
              <a:buFont typeface="Arial"/>
              <a:buChar char="•"/>
            </a:pPr>
            <a:r>
              <a:rPr lang="en-GB" sz="2800" dirty="0" smtClean="0">
                <a:solidFill>
                  <a:srgbClr val="323B99"/>
                </a:solidFill>
                <a:latin typeface="DIN Next Rounded LT Pro Light"/>
                <a:cs typeface="DIN Next Rounded LT Pro Light"/>
              </a:rPr>
              <a:t> Recycling over reduction</a:t>
            </a:r>
            <a:endParaRPr lang="en-GB" sz="2800" dirty="0">
              <a:solidFill>
                <a:srgbClr val="323B99"/>
              </a:solidFill>
              <a:latin typeface="DIN Next Rounded LT Pro Light"/>
              <a:cs typeface="DIN Next Rounded LT Pr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KpnI8hWsAU-gDA.jpg-large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" y="0"/>
            <a:ext cx="5169647" cy="68928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16000" y="3077884"/>
            <a:ext cx="10697883" cy="3389299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 lIns="360000" tIns="360000" rIns="360000" bIns="360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rgbClr val="323B99"/>
                </a:solidFill>
                <a:latin typeface="DIN Next Rounded LT Pro Light"/>
                <a:cs typeface="DIN Next Rounded LT Pro Light"/>
              </a:rPr>
              <a:t>Where EPR can help circular economy</a:t>
            </a:r>
          </a:p>
          <a:p>
            <a:pPr>
              <a:buFont typeface="Arial"/>
              <a:buChar char="•"/>
            </a:pPr>
            <a:r>
              <a:rPr lang="en-GB" sz="2800" dirty="0" smtClean="0">
                <a:solidFill>
                  <a:srgbClr val="323B99"/>
                </a:solidFill>
                <a:latin typeface="DIN Next Rounded LT Pro Light"/>
                <a:cs typeface="DIN Next Rounded LT Pro Light"/>
              </a:rPr>
              <a:t> Implementation of the waste hierarchy </a:t>
            </a:r>
          </a:p>
          <a:p>
            <a:pPr>
              <a:buFont typeface="Arial"/>
              <a:buChar char="•"/>
            </a:pPr>
            <a:r>
              <a:rPr lang="en-GB" sz="2800" dirty="0" smtClean="0">
                <a:solidFill>
                  <a:srgbClr val="323B99"/>
                </a:solidFill>
                <a:latin typeface="DIN Next Rounded LT Pro Light"/>
                <a:cs typeface="DIN Next Rounded LT Pro Light"/>
              </a:rPr>
              <a:t> Modulated fees according to </a:t>
            </a:r>
            <a:r>
              <a:rPr lang="en-GB" sz="2800" dirty="0" err="1" smtClean="0">
                <a:solidFill>
                  <a:srgbClr val="323B99"/>
                </a:solidFill>
                <a:latin typeface="DIN Next Rounded LT Pro Light"/>
                <a:cs typeface="DIN Next Rounded LT Pro Light"/>
              </a:rPr>
              <a:t>ecodesign</a:t>
            </a:r>
            <a:r>
              <a:rPr lang="en-GB" sz="2800" dirty="0" smtClean="0">
                <a:solidFill>
                  <a:srgbClr val="323B99"/>
                </a:solidFill>
                <a:latin typeface="DIN Next Rounded LT Pro Light"/>
                <a:cs typeface="DIN Next Rounded LT Pro Light"/>
              </a:rPr>
              <a:t> criteria</a:t>
            </a:r>
          </a:p>
          <a:p>
            <a:pPr>
              <a:buFont typeface="Arial"/>
              <a:buChar char="•"/>
            </a:pPr>
            <a:r>
              <a:rPr lang="en-GB" sz="2800" dirty="0" smtClean="0">
                <a:solidFill>
                  <a:srgbClr val="323B99"/>
                </a:solidFill>
                <a:latin typeface="DIN Next Rounded LT Pro Light"/>
                <a:cs typeface="DIN Next Rounded LT Pro Light"/>
              </a:rPr>
              <a:t> Dialogue between the actors of the sector to phase out toxics and build the trust in the recycled plastic market</a:t>
            </a:r>
          </a:p>
          <a:p>
            <a:pPr>
              <a:buFont typeface="Arial"/>
              <a:buChar char="•"/>
            </a:pPr>
            <a:r>
              <a:rPr lang="en-GB" sz="2800" dirty="0" smtClean="0">
                <a:solidFill>
                  <a:srgbClr val="323B99"/>
                </a:solidFill>
                <a:latin typeface="DIN Next Rounded LT Pro Light"/>
                <a:cs typeface="DIN Next Rounded LT Pro Light"/>
              </a:rPr>
              <a:t> Coverage of the cleanup and waste management costs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20170127_174300.jpg"/>
          <p:cNvPicPr>
            <a:picLocks noChangeAspect="1"/>
          </p:cNvPicPr>
          <p:nvPr/>
        </p:nvPicPr>
        <p:blipFill>
          <a:blip r:embed="rId2"/>
          <a:srcRect t="23012"/>
          <a:stretch>
            <a:fillRect/>
          </a:stretch>
        </p:blipFill>
        <p:spPr>
          <a:xfrm>
            <a:off x="0" y="-179294"/>
            <a:ext cx="12192000" cy="703729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0"/>
            <a:ext cx="12191999" cy="2527524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 lIns="360000" tIns="360000" rIns="360000" bIns="360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rgbClr val="323B99"/>
                </a:solidFill>
                <a:latin typeface="DIN Next Rounded LT Pro Light"/>
                <a:cs typeface="DIN Next Rounded LT Pro Light"/>
              </a:rPr>
              <a:t>And beyond Europe?</a:t>
            </a:r>
          </a:p>
          <a:p>
            <a:pPr>
              <a:buFont typeface="Arial"/>
              <a:buChar char="•"/>
            </a:pPr>
            <a:r>
              <a:rPr lang="en-GB" sz="2800" dirty="0" smtClean="0">
                <a:solidFill>
                  <a:srgbClr val="323B99"/>
                </a:solidFill>
                <a:latin typeface="DIN Next Rounded LT Pro Light"/>
                <a:cs typeface="DIN Next Rounded LT Pro Light"/>
              </a:rPr>
              <a:t> End double standards</a:t>
            </a:r>
          </a:p>
          <a:p>
            <a:pPr>
              <a:buFont typeface="Arial"/>
              <a:buChar char="•"/>
            </a:pPr>
            <a:r>
              <a:rPr lang="en-GB" sz="2800" dirty="0" smtClean="0">
                <a:solidFill>
                  <a:srgbClr val="323B99"/>
                </a:solidFill>
                <a:latin typeface="DIN Next Rounded LT Pro Light"/>
                <a:cs typeface="DIN Next Rounded LT Pro Light"/>
              </a:rPr>
              <a:t> Take responsibility for the plastic pollution</a:t>
            </a:r>
          </a:p>
          <a:p>
            <a:pPr>
              <a:buFont typeface="Arial"/>
              <a:buChar char="•"/>
            </a:pPr>
            <a:r>
              <a:rPr lang="en-GB" sz="2800" dirty="0" smtClean="0">
                <a:solidFill>
                  <a:srgbClr val="323B99"/>
                </a:solidFill>
                <a:latin typeface="DIN Next Rounded LT Pro Light"/>
                <a:cs typeface="DIN Next Rounded LT Pro Light"/>
              </a:rPr>
              <a:t> Include the informal sector in the discussion towards new EPR schemes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229412" y="3626346"/>
            <a:ext cx="8331200" cy="3231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09539">
              <a:defRPr/>
            </a:pPr>
            <a:r>
              <a:rPr lang="en-GB" sz="2100" b="1" kern="0" dirty="0" err="1" smtClean="0">
                <a:solidFill>
                  <a:srgbClr val="323B99"/>
                </a:solidFill>
                <a:latin typeface="Avenir Next Bold"/>
                <a:ea typeface="+mj-ea"/>
                <a:cs typeface="Avenir Next Bold"/>
              </a:rPr>
              <a:t>Delphine</a:t>
            </a:r>
            <a:r>
              <a:rPr lang="en-GB" sz="2100" b="1" kern="0" dirty="0" smtClean="0">
                <a:solidFill>
                  <a:srgbClr val="323B99"/>
                </a:solidFill>
                <a:latin typeface="Avenir Next Bold"/>
                <a:ea typeface="+mj-ea"/>
                <a:cs typeface="Avenir Next Bold"/>
              </a:rPr>
              <a:t> </a:t>
            </a:r>
            <a:r>
              <a:rPr lang="en-GB" sz="2100" b="1" kern="0" dirty="0" err="1" smtClean="0">
                <a:solidFill>
                  <a:srgbClr val="323B99"/>
                </a:solidFill>
                <a:latin typeface="Avenir Next Bold"/>
                <a:ea typeface="+mj-ea"/>
                <a:cs typeface="Avenir Next Bold"/>
              </a:rPr>
              <a:t>Lévi</a:t>
            </a:r>
            <a:r>
              <a:rPr lang="en-GB" sz="2100" b="1" kern="0" dirty="0" smtClean="0">
                <a:solidFill>
                  <a:srgbClr val="323B99"/>
                </a:solidFill>
                <a:latin typeface="Avenir Next Bold"/>
                <a:ea typeface="+mj-ea"/>
                <a:cs typeface="Avenir Next Bold"/>
              </a:rPr>
              <a:t> Alvarès </a:t>
            </a:r>
          </a:p>
          <a:p>
            <a:pPr defTabSz="609539">
              <a:defRPr/>
            </a:pPr>
            <a:r>
              <a:rPr lang="en-GB" sz="2100" b="1" i="1" kern="0" dirty="0" smtClean="0">
                <a:solidFill>
                  <a:srgbClr val="323B99"/>
                </a:solidFill>
                <a:latin typeface="Avenir Medium"/>
                <a:ea typeface="+mj-ea"/>
                <a:cs typeface="Avenir Medium"/>
              </a:rPr>
              <a:t>Coordinator </a:t>
            </a:r>
          </a:p>
          <a:p>
            <a:pPr defTabSz="609539">
              <a:defRPr/>
            </a:pPr>
            <a:r>
              <a:rPr lang="en-GB" sz="2100" b="1" kern="0" dirty="0" smtClean="0">
                <a:solidFill>
                  <a:srgbClr val="323B99"/>
                </a:solidFill>
                <a:latin typeface="Avenir Medium"/>
                <a:ea typeface="+mj-ea"/>
                <a:cs typeface="Avenir Medium"/>
              </a:rPr>
              <a:t>Break Free From Plastic Europe</a:t>
            </a:r>
          </a:p>
          <a:p>
            <a:pPr defTabSz="609539">
              <a:defRPr/>
            </a:pPr>
            <a:r>
              <a:rPr lang="en-GB" sz="2100" b="1" kern="0" dirty="0" smtClean="0">
                <a:solidFill>
                  <a:srgbClr val="323B99"/>
                </a:solidFill>
                <a:latin typeface="Avenir Medium"/>
                <a:ea typeface="+mj-ea"/>
                <a:cs typeface="Avenir Medium"/>
              </a:rPr>
              <a:t>Rethink Plastic alliance </a:t>
            </a:r>
          </a:p>
          <a:p>
            <a:pPr defTabSz="609539">
              <a:defRPr/>
            </a:pPr>
            <a:r>
              <a:rPr lang="en-GB" sz="2100" b="1" kern="0" dirty="0" err="1" smtClean="0">
                <a:solidFill>
                  <a:srgbClr val="323B99"/>
                </a:solidFill>
                <a:latin typeface="Avenir Medium"/>
                <a:ea typeface="+mj-ea"/>
                <a:cs typeface="Avenir Medium"/>
              </a:rPr>
              <a:t>delphine@zerowasteeurope.eu</a:t>
            </a:r>
            <a:endParaRPr lang="en-GB" sz="2100" b="1" kern="0" dirty="0" smtClean="0">
              <a:solidFill>
                <a:srgbClr val="323B99"/>
              </a:solidFill>
              <a:latin typeface="Avenir Medium"/>
              <a:ea typeface="+mj-ea"/>
              <a:cs typeface="Avenir Medium"/>
            </a:endParaRPr>
          </a:p>
          <a:p>
            <a:pPr defTabSz="609539">
              <a:defRPr/>
            </a:pPr>
            <a:r>
              <a:rPr lang="en-GB" sz="2100" b="1" kern="0" dirty="0" err="1" smtClean="0">
                <a:solidFill>
                  <a:srgbClr val="323B99"/>
                </a:solidFill>
                <a:latin typeface="Avenir Medium"/>
                <a:ea typeface="+mj-ea"/>
                <a:cs typeface="Avenir Medium"/>
              </a:rPr>
              <a:t>delphine@rethinkplasticalliance.eu</a:t>
            </a:r>
            <a:endParaRPr lang="en-GB" sz="2100" b="1" kern="0" dirty="0" smtClean="0">
              <a:solidFill>
                <a:srgbClr val="323B99"/>
              </a:solidFill>
              <a:latin typeface="Avenir Medium"/>
              <a:ea typeface="+mj-ea"/>
              <a:cs typeface="Avenir Medium"/>
            </a:endParaRPr>
          </a:p>
          <a:p>
            <a:pPr defTabSz="609539">
              <a:defRPr/>
            </a:pPr>
            <a:endParaRPr lang="en-GB" sz="2100" b="1" kern="0" dirty="0" smtClean="0">
              <a:solidFill>
                <a:srgbClr val="323B99"/>
              </a:solidFill>
              <a:latin typeface="Avenir Medium"/>
              <a:ea typeface="+mj-ea"/>
              <a:cs typeface="Avenir Medium"/>
            </a:endParaRPr>
          </a:p>
          <a:p>
            <a:pPr defTabSz="609539">
              <a:defRPr/>
            </a:pPr>
            <a:endParaRPr lang="en-GB" sz="2100" b="1" kern="0" dirty="0" smtClean="0">
              <a:solidFill>
                <a:srgbClr val="323B99"/>
              </a:solidFill>
              <a:latin typeface="Avenir Medium"/>
              <a:ea typeface="+mj-ea"/>
              <a:cs typeface="Avenir Medium"/>
            </a:endParaRPr>
          </a:p>
          <a:p>
            <a:pPr defTabSz="609539">
              <a:defRPr/>
            </a:pPr>
            <a:endParaRPr lang="en-GB" sz="2100" b="1" kern="0" dirty="0" smtClean="0">
              <a:solidFill>
                <a:srgbClr val="323B99"/>
              </a:solidFill>
              <a:latin typeface="Avenir Medium"/>
              <a:ea typeface="+mj-ea"/>
              <a:cs typeface="Avenir Medium"/>
            </a:endParaRPr>
          </a:p>
          <a:p>
            <a:pPr defTabSz="609539">
              <a:defRPr/>
            </a:pPr>
            <a:endParaRPr lang="en-GB" sz="2100" b="1" kern="0" dirty="0">
              <a:solidFill>
                <a:srgbClr val="323B99"/>
              </a:solidFill>
              <a:latin typeface="Avenir Medium"/>
              <a:ea typeface="+mj-ea"/>
              <a:cs typeface="Avenir Medium"/>
            </a:endParaRPr>
          </a:p>
        </p:txBody>
      </p:sp>
      <p:pic>
        <p:nvPicPr>
          <p:cNvPr id="6" name="Image 5" descr="Dymo-mite - squa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85" y="2973293"/>
            <a:ext cx="3085353" cy="3085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195</Words>
  <Application>Microsoft Macintosh PowerPoint</Application>
  <PresentationFormat>Personnalisé</PresentationFormat>
  <Paragraphs>40</Paragraphs>
  <Slides>6</Slides>
  <Notes>3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Office Theme</vt:lpstr>
      <vt:lpstr>Diapositive 1</vt:lpstr>
      <vt:lpstr>We are…</vt:lpstr>
      <vt:lpstr>Diapositive 3</vt:lpstr>
      <vt:lpstr>Diapositive 4</vt:lpstr>
      <vt:lpstr>Diapositive 5</vt:lpstr>
      <vt:lpstr>Diapositive 6</vt:lpstr>
    </vt:vector>
  </TitlesOfParts>
  <Company>Zero Waste Europe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Arbinolo</dc:creator>
  <cp:lastModifiedBy>Delphine Lévi Alvarès</cp:lastModifiedBy>
  <cp:revision>58</cp:revision>
  <dcterms:created xsi:type="dcterms:W3CDTF">2018-11-21T21:13:22Z</dcterms:created>
  <dcterms:modified xsi:type="dcterms:W3CDTF">2018-11-21T21:15:25Z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1437461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