
<file path=[Content_Types].xml><?xml version="1.0" encoding="utf-8"?>
<Types xmlns="http://schemas.openxmlformats.org/package/2006/content-types">
  <Default Extension="png" ContentType="image/png"/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9" r:id="rId4"/>
  </p:sldMasterIdLst>
  <p:notesMasterIdLst>
    <p:notesMasterId r:id="rId9"/>
  </p:notesMasterIdLst>
  <p:handoutMasterIdLst>
    <p:handoutMasterId r:id="rId10"/>
  </p:handoutMasterIdLst>
  <p:sldIdLst>
    <p:sldId id="258" r:id="rId5"/>
    <p:sldId id="275" r:id="rId6"/>
    <p:sldId id="272" r:id="rId7"/>
    <p:sldId id="276" r:id="rId8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1">
          <p15:clr>
            <a:srgbClr val="A4A3A4"/>
          </p15:clr>
        </p15:guide>
        <p15:guide id="2" orient="horz" pos="844">
          <p15:clr>
            <a:srgbClr val="A4A3A4"/>
          </p15:clr>
        </p15:guide>
        <p15:guide id="3" orient="horz" pos="1094">
          <p15:clr>
            <a:srgbClr val="A4A3A4"/>
          </p15:clr>
        </p15:guide>
        <p15:guide id="4" orient="horz" pos="2386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3770">
          <p15:clr>
            <a:srgbClr val="A4A3A4"/>
          </p15:clr>
        </p15:guide>
        <p15:guide id="7" orient="horz" pos="3996">
          <p15:clr>
            <a:srgbClr val="A4A3A4"/>
          </p15:clr>
        </p15:guide>
        <p15:guide id="8" pos="227">
          <p15:clr>
            <a:srgbClr val="A4A3A4"/>
          </p15:clr>
        </p15:guide>
        <p15:guide id="9" pos="2835">
          <p15:clr>
            <a:srgbClr val="A4A3A4"/>
          </p15:clr>
        </p15:guide>
        <p15:guide id="10" pos="2925">
          <p15:clr>
            <a:srgbClr val="A4A3A4"/>
          </p15:clr>
        </p15:guide>
        <p15:guide id="11" pos="5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>
        <p:scale>
          <a:sx n="121" d="100"/>
          <a:sy n="121" d="100"/>
        </p:scale>
        <p:origin x="-1308" y="-30"/>
      </p:cViewPr>
      <p:guideLst>
        <p:guide orient="horz" pos="141"/>
        <p:guide orient="horz" pos="844"/>
        <p:guide orient="horz" pos="1094"/>
        <p:guide orient="horz" pos="2386"/>
        <p:guide orient="horz" pos="2478"/>
        <p:guide orient="horz" pos="3770"/>
        <p:guide orient="horz" pos="3996"/>
        <p:guide pos="227"/>
        <p:guide pos="2835"/>
        <p:guide pos="2925"/>
        <p:guide pos="5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790D-EEDC-4BEF-9DDE-8F4196726CF8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04B04-E5F1-4F8B-9093-C33BA64294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0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5EACC-32B9-417F-B893-21427E3E920F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62940" y="645795"/>
            <a:ext cx="5532120" cy="414909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937760"/>
            <a:ext cx="5486400" cy="352044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ECBA-7BE9-4DAC-A5D9-5C2A0CA53E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0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bg2"/>
      </a:buClr>
      <a:buFont typeface="Arial" panose="020B0604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1"/>
      </a:buClr>
      <a:buFont typeface="Arial" panose="020B0604020202020204" pitchFamily="34" charset="0"/>
      <a:buChar char="»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1"/>
      </a:buClr>
      <a:buFont typeface="Symbol" panose="05050102010706020507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1"/>
      </a:buClr>
      <a:buFont typeface="Symbol" panose="05050102010706020507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1"/>
      </a:buClr>
      <a:buFont typeface="Symbol" panose="05050102010706020507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63575" y="646113"/>
            <a:ext cx="5530850" cy="41481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3ED96-3FAE-3B40-8601-D437FFCF11A6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33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63575" y="646113"/>
            <a:ext cx="5530850" cy="41481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3ED96-3FAE-3B40-8601-D437FFCF11A6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74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8774" y="2304481"/>
            <a:ext cx="8424863" cy="1354217"/>
          </a:xfrm>
        </p:spPr>
        <p:txBody>
          <a:bodyPr anchor="b"/>
          <a:lstStyle>
            <a:lvl1pPr algn="l">
              <a:defRPr sz="4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Titel der Präsentation </a:t>
            </a:r>
            <a:br>
              <a:rPr lang="de-DE" dirty="0"/>
            </a:br>
            <a:r>
              <a:rPr lang="de-DE" dirty="0"/>
              <a:t>Arial 44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8774" y="3787775"/>
            <a:ext cx="8424863" cy="369332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Subline</a:t>
            </a:r>
            <a:r>
              <a:rPr lang="de-DE" dirty="0"/>
              <a:t> | Datum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 flipV="1">
            <a:off x="1" y="6482114"/>
            <a:ext cx="914399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33" y="130923"/>
            <a:ext cx="2312567" cy="755630"/>
          </a:xfrm>
          <a:prstGeom prst="rect">
            <a:avLst/>
          </a:prstGeom>
        </p:spPr>
      </p:pic>
      <p:cxnSp>
        <p:nvCxnSpPr>
          <p:cNvPr id="10" name="Gerade Verbindung 9"/>
          <p:cNvCxnSpPr/>
          <p:nvPr/>
        </p:nvCxnSpPr>
        <p:spPr bwMode="auto">
          <a:xfrm flipV="1">
            <a:off x="1" y="6482114"/>
            <a:ext cx="914399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33" y="130923"/>
            <a:ext cx="2312567" cy="755630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 bwMode="auto">
          <a:xfrm flipV="1">
            <a:off x="1" y="6482114"/>
            <a:ext cx="914399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33" y="130923"/>
            <a:ext cx="2312567" cy="7556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61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Bild 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60363" y="1736725"/>
            <a:ext cx="4140200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lang="de-DE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643438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8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60363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>
          <a:xfrm>
            <a:off x="4643438" y="1736725"/>
            <a:ext cx="4140200" cy="42481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81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60363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4643438" y="1736725"/>
            <a:ext cx="4140200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0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360363" y="1736725"/>
            <a:ext cx="8423275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01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und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18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44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1735139"/>
            <a:ext cx="396000" cy="396000"/>
          </a:xfrm>
          <a:solidFill>
            <a:schemeClr val="accent2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42962" y="1735139"/>
            <a:ext cx="7940675" cy="396000"/>
          </a:xfrm>
          <a:gradFill flip="none" rotWithShape="1">
            <a:gsLst>
              <a:gs pos="0">
                <a:schemeClr val="accent2"/>
              </a:gs>
              <a:gs pos="70012">
                <a:schemeClr val="accent2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285900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842962" y="2285900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>
                <a:solidFill>
                  <a:schemeClr val="tx1"/>
                </a:solidFill>
              </a:defRPr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58775" y="2836661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842962" y="2836661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58775" y="3387422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842962" y="3387422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3938183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842962" y="3938183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358775" y="4488944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22"/>
          </p:nvPr>
        </p:nvSpPr>
        <p:spPr>
          <a:xfrm>
            <a:off x="842962" y="4488944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58775" y="5039705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20" name="Textplatzhalter 4"/>
          <p:cNvSpPr>
            <a:spLocks noGrp="1"/>
          </p:cNvSpPr>
          <p:nvPr>
            <p:ph type="body" sz="quarter" idx="24"/>
          </p:nvPr>
        </p:nvSpPr>
        <p:spPr>
          <a:xfrm>
            <a:off x="842962" y="5039705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58775" y="5590463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8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26"/>
          </p:nvPr>
        </p:nvSpPr>
        <p:spPr>
          <a:xfrm>
            <a:off x="842962" y="5590463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23" name="Rechteck 22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074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999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392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643438" y="17367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360363" y="39338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643438" y="39338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58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mit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8774" y="2304481"/>
            <a:ext cx="8424863" cy="1354217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Titel der Präsentation </a:t>
            </a:r>
            <a:br>
              <a:rPr lang="de-DE" dirty="0"/>
            </a:br>
            <a:r>
              <a:rPr lang="de-DE" dirty="0"/>
              <a:t>Arial 44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8774" y="3787775"/>
            <a:ext cx="8424863" cy="369332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Subline</a:t>
            </a:r>
            <a:r>
              <a:rPr lang="de-DE" dirty="0"/>
              <a:t> | Datum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 flipV="1">
            <a:off x="1" y="6482114"/>
            <a:ext cx="914399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33" y="130923"/>
            <a:ext cx="2312567" cy="755630"/>
          </a:xfrm>
          <a:prstGeom prst="rect">
            <a:avLst/>
          </a:prstGeom>
        </p:spPr>
      </p:pic>
      <p:cxnSp>
        <p:nvCxnSpPr>
          <p:cNvPr id="8" name="Gerade Verbindung 7"/>
          <p:cNvCxnSpPr/>
          <p:nvPr/>
        </p:nvCxnSpPr>
        <p:spPr bwMode="auto">
          <a:xfrm flipV="1">
            <a:off x="1" y="6482114"/>
            <a:ext cx="914399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33" y="130923"/>
            <a:ext cx="2312567" cy="755630"/>
          </a:xfrm>
          <a:prstGeom prst="rect">
            <a:avLst/>
          </a:prstGeom>
        </p:spPr>
      </p:pic>
      <p:cxnSp>
        <p:nvCxnSpPr>
          <p:cNvPr id="9" name="Gerade Verbindung 8"/>
          <p:cNvCxnSpPr/>
          <p:nvPr userDrawn="1"/>
        </p:nvCxnSpPr>
        <p:spPr bwMode="auto">
          <a:xfrm flipV="1">
            <a:off x="1" y="6482114"/>
            <a:ext cx="914399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33" y="130923"/>
            <a:ext cx="2312567" cy="75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06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6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3216121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6071880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360363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3216121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6"/>
          </p:nvPr>
        </p:nvSpPr>
        <p:spPr>
          <a:xfrm>
            <a:off x="6071880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994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adline, Subline und 2 Inhalte und 2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4"/>
            <a:ext cx="4140200" cy="2865755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643438" y="1736724"/>
            <a:ext cx="4140200" cy="2865755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60363" y="4746480"/>
            <a:ext cx="4140200" cy="123839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4643438" y="4746480"/>
            <a:ext cx="4140200" cy="12383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854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2" y="1736726"/>
            <a:ext cx="4140201" cy="42481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643438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0847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Bild 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60363" y="1736725"/>
            <a:ext cx="4140200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lang="de-DE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643438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83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60363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>
          <a:xfrm>
            <a:off x="4643438" y="1736725"/>
            <a:ext cx="4140200" cy="42481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810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60363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4643438" y="1736725"/>
            <a:ext cx="4140200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09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, Sublin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360363" y="1736725"/>
            <a:ext cx="8423275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01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line und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18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44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1735139"/>
            <a:ext cx="396000" cy="396000"/>
          </a:xfrm>
          <a:solidFill>
            <a:schemeClr val="accent2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42962" y="1735139"/>
            <a:ext cx="7940675" cy="396000"/>
          </a:xfrm>
          <a:gradFill flip="none" rotWithShape="1">
            <a:gsLst>
              <a:gs pos="0">
                <a:schemeClr val="accent2"/>
              </a:gs>
              <a:gs pos="70012">
                <a:schemeClr val="accent2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285900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842962" y="2285900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>
                <a:solidFill>
                  <a:schemeClr val="tx1"/>
                </a:solidFill>
              </a:defRPr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58775" y="2836661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842962" y="2836661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58775" y="3387422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842962" y="3387422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3938183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842962" y="3938183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358775" y="4488944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22"/>
          </p:nvPr>
        </p:nvSpPr>
        <p:spPr>
          <a:xfrm>
            <a:off x="842962" y="4488944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58775" y="5039705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20" name="Textplatzhalter 4"/>
          <p:cNvSpPr>
            <a:spLocks noGrp="1"/>
          </p:cNvSpPr>
          <p:nvPr>
            <p:ph type="body" sz="quarter" idx="24"/>
          </p:nvPr>
        </p:nvSpPr>
        <p:spPr>
          <a:xfrm>
            <a:off x="842962" y="5039705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58775" y="5590463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8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26"/>
          </p:nvPr>
        </p:nvSpPr>
        <p:spPr>
          <a:xfrm>
            <a:off x="842962" y="5590463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23" name="Rechteck 22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07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1735139"/>
            <a:ext cx="396000" cy="396000"/>
          </a:xfrm>
          <a:solidFill>
            <a:schemeClr val="accent2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42962" y="1735139"/>
            <a:ext cx="7940675" cy="396000"/>
          </a:xfrm>
          <a:gradFill flip="none" rotWithShape="1">
            <a:gsLst>
              <a:gs pos="0">
                <a:schemeClr val="accent2"/>
              </a:gs>
              <a:gs pos="70012">
                <a:schemeClr val="accent2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285900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842962" y="2285900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>
                <a:solidFill>
                  <a:schemeClr val="tx1"/>
                </a:solidFill>
              </a:defRPr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58775" y="2836661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842962" y="2836661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58775" y="3387422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842962" y="3387422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3938183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842962" y="3938183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358775" y="4488944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22"/>
          </p:nvPr>
        </p:nvSpPr>
        <p:spPr>
          <a:xfrm>
            <a:off x="842962" y="4488944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58775" y="5039705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20" name="Textplatzhalter 4"/>
          <p:cNvSpPr>
            <a:spLocks noGrp="1"/>
          </p:cNvSpPr>
          <p:nvPr>
            <p:ph type="body" sz="quarter" idx="24"/>
          </p:nvPr>
        </p:nvSpPr>
        <p:spPr>
          <a:xfrm>
            <a:off x="842962" y="5039705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58775" y="5590463"/>
            <a:ext cx="396000" cy="396000"/>
          </a:xfrm>
          <a:solidFill>
            <a:schemeClr val="accent6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8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26"/>
          </p:nvPr>
        </p:nvSpPr>
        <p:spPr>
          <a:xfrm>
            <a:off x="842962" y="5590463"/>
            <a:ext cx="7940675" cy="396000"/>
          </a:xfrm>
          <a:gradFill flip="none" rotWithShape="1">
            <a:gsLst>
              <a:gs pos="0">
                <a:schemeClr val="accent6"/>
              </a:gs>
              <a:gs pos="70012">
                <a:schemeClr val="accent6"/>
              </a:gs>
              <a:gs pos="92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108000" tIns="72000" rIns="108000" bIns="72000" rtlCol="0">
            <a:normAutofit/>
          </a:bodyPr>
          <a:lstStyle>
            <a:lvl1pPr marL="180975" indent="-180975">
              <a:buNone/>
              <a:defRPr lang="de-DE" dirty="0" smtClean="0"/>
            </a:lvl1pPr>
          </a:lstStyle>
          <a:p>
            <a:pPr marL="0" lvl="0" indent="0"/>
            <a:r>
              <a:rPr lang="de-DE"/>
              <a:t>Textmasterformat bearbeiten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0749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9994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392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643438" y="17367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360363" y="39338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643438" y="39338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582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6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3216121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6071880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360363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3216121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6"/>
          </p:nvPr>
        </p:nvSpPr>
        <p:spPr>
          <a:xfrm>
            <a:off x="6071880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9940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adline, Subline und 2 Inhalte und 2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4"/>
            <a:ext cx="4140200" cy="2865755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643438" y="1736724"/>
            <a:ext cx="4140200" cy="2865755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60363" y="4746480"/>
            <a:ext cx="4140200" cy="123839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4643438" y="4746480"/>
            <a:ext cx="4140200" cy="12383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854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2" y="1736726"/>
            <a:ext cx="4140201" cy="42481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643438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0847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Bild 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60363" y="1736725"/>
            <a:ext cx="4140200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lang="de-DE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643438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832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60363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>
          <a:xfrm>
            <a:off x="4643438" y="1736725"/>
            <a:ext cx="4140200" cy="42481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8106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60363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4643438" y="1736725"/>
            <a:ext cx="4140200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094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, Sublin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360363" y="1736725"/>
            <a:ext cx="8423275" cy="424815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0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9994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und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182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39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643438" y="17367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360363" y="39338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643438" y="3933825"/>
            <a:ext cx="4140200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5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6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3216121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6071880" y="17367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360363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3216121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6"/>
          </p:nvPr>
        </p:nvSpPr>
        <p:spPr>
          <a:xfrm>
            <a:off x="6071880" y="3933825"/>
            <a:ext cx="2711758" cy="20510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99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adline, Subline und 2 Inhalte und 2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2" y="1339850"/>
            <a:ext cx="8423275" cy="276999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3" y="1736724"/>
            <a:ext cx="4140200" cy="2865755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643438" y="1736724"/>
            <a:ext cx="4140200" cy="2865755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60363" y="4746480"/>
            <a:ext cx="4140200" cy="123839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4643438" y="4746480"/>
            <a:ext cx="4140200" cy="12383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8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line und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339850"/>
            <a:ext cx="842327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marL="0" indent="0"/>
            <a:r>
              <a:rPr lang="de-DE" dirty="0" err="1">
                <a:solidFill>
                  <a:srgbClr val="1F6F3D"/>
                </a:solidFill>
              </a:rPr>
              <a:t>Subline</a:t>
            </a:r>
            <a:r>
              <a:rPr lang="de-DE" dirty="0">
                <a:solidFill>
                  <a:srgbClr val="1F6F3D"/>
                </a:solidFill>
              </a:rPr>
              <a:t>, grün 18 </a:t>
            </a:r>
            <a:r>
              <a:rPr lang="de-DE" dirty="0" err="1">
                <a:solidFill>
                  <a:srgbClr val="1F6F3D"/>
                </a:solidFill>
              </a:rPr>
              <a:t>pt</a:t>
            </a:r>
            <a:endParaRPr lang="de-DE" dirty="0">
              <a:solidFill>
                <a:srgbClr val="1F6F3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360362" y="1736726"/>
            <a:ext cx="4140201" cy="4248150"/>
          </a:xfrm>
          <a:noFill/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643438" y="1736725"/>
            <a:ext cx="41402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284480" y="6543040"/>
            <a:ext cx="8666480" cy="24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084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363" y="223838"/>
            <a:ext cx="6291897" cy="73866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sz="2400" dirty="0"/>
              <a:t>Headline 1- oder </a:t>
            </a:r>
            <a:br>
              <a:rPr lang="de-DE" sz="2400" dirty="0"/>
            </a:br>
            <a:r>
              <a:rPr lang="de-DE" sz="2400" dirty="0"/>
              <a:t>2-zeilig, 24 </a:t>
            </a:r>
            <a:r>
              <a:rPr lang="de-DE" sz="2400" dirty="0" err="1"/>
              <a:t>pt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362" y="1736726"/>
            <a:ext cx="8423275" cy="4248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 Arial 16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 16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Dritte Ebene 14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Vierte Ebene 14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Fünfte Ebene </a:t>
            </a:r>
            <a:r>
              <a:rPr lang="de-DE" dirty="0" err="1"/>
              <a:t>pt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-317500" y="-296038"/>
            <a:ext cx="9782175" cy="7477125"/>
            <a:chOff x="-317500" y="-296038"/>
            <a:chExt cx="9782175" cy="7477125"/>
          </a:xfrm>
        </p:grpSpPr>
        <p:cxnSp>
          <p:nvCxnSpPr>
            <p:cNvPr id="8" name="Gerade Verbindung 7"/>
            <p:cNvCxnSpPr/>
            <p:nvPr userDrawn="1"/>
          </p:nvCxnSpPr>
          <p:spPr bwMode="auto">
            <a:xfrm flipH="1">
              <a:off x="-317500" y="222250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 userDrawn="1"/>
          </p:nvCxnSpPr>
          <p:spPr bwMode="auto">
            <a:xfrm flipH="1">
              <a:off x="-317500" y="13350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 userDrawn="1"/>
          </p:nvCxnSpPr>
          <p:spPr bwMode="auto">
            <a:xfrm flipH="1">
              <a:off x="-317500" y="1731963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 userDrawn="1"/>
          </p:nvCxnSpPr>
          <p:spPr bwMode="auto">
            <a:xfrm flipH="1">
              <a:off x="-317500" y="378618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 userDrawn="1"/>
          </p:nvCxnSpPr>
          <p:spPr bwMode="auto">
            <a:xfrm flipH="1">
              <a:off x="-317500" y="3930649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 userDrawn="1"/>
          </p:nvCxnSpPr>
          <p:spPr bwMode="auto">
            <a:xfrm flipH="1">
              <a:off x="-317500" y="598328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Gerade Verbindung 13"/>
            <p:cNvCxnSpPr/>
            <p:nvPr userDrawn="1"/>
          </p:nvCxnSpPr>
          <p:spPr bwMode="auto">
            <a:xfrm rot="16200000" flipH="1">
              <a:off x="263525" y="-2007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Gerade Verbindung 14"/>
            <p:cNvCxnSpPr/>
            <p:nvPr userDrawn="1"/>
          </p:nvCxnSpPr>
          <p:spPr bwMode="auto">
            <a:xfrm rot="16200000" flipH="1">
              <a:off x="4401344" y="-2007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 Verbindung 15"/>
            <p:cNvCxnSpPr/>
            <p:nvPr userDrawn="1"/>
          </p:nvCxnSpPr>
          <p:spPr bwMode="auto">
            <a:xfrm rot="16200000" flipH="1">
              <a:off x="4547394" y="-2007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 userDrawn="1"/>
          </p:nvCxnSpPr>
          <p:spPr bwMode="auto">
            <a:xfrm rot="16200000" flipH="1">
              <a:off x="8685213" y="-2007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 userDrawn="1"/>
          </p:nvCxnSpPr>
          <p:spPr bwMode="auto">
            <a:xfrm rot="16200000" flipH="1">
              <a:off x="263525" y="708583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 userDrawn="1"/>
          </p:nvCxnSpPr>
          <p:spPr bwMode="auto">
            <a:xfrm rot="16200000" flipH="1">
              <a:off x="4401344" y="708583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Gerade Verbindung 19"/>
            <p:cNvCxnSpPr/>
            <p:nvPr userDrawn="1"/>
          </p:nvCxnSpPr>
          <p:spPr bwMode="auto">
            <a:xfrm rot="16200000" flipH="1">
              <a:off x="4547394" y="708583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rade Verbindung 20"/>
            <p:cNvCxnSpPr/>
            <p:nvPr userDrawn="1"/>
          </p:nvCxnSpPr>
          <p:spPr bwMode="auto">
            <a:xfrm rot="16200000" flipH="1">
              <a:off x="8685213" y="708583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Gerade Verbindung 21"/>
            <p:cNvCxnSpPr/>
            <p:nvPr userDrawn="1"/>
          </p:nvCxnSpPr>
          <p:spPr bwMode="auto">
            <a:xfrm flipH="1">
              <a:off x="-317500" y="63388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 Verbindung 22"/>
            <p:cNvCxnSpPr/>
            <p:nvPr userDrawn="1"/>
          </p:nvCxnSpPr>
          <p:spPr bwMode="auto">
            <a:xfrm flipH="1">
              <a:off x="9274175" y="222250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Gerade Verbindung 23"/>
            <p:cNvCxnSpPr/>
            <p:nvPr userDrawn="1"/>
          </p:nvCxnSpPr>
          <p:spPr bwMode="auto">
            <a:xfrm flipH="1">
              <a:off x="9274175" y="13350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Gerade Verbindung 24"/>
            <p:cNvCxnSpPr/>
            <p:nvPr userDrawn="1"/>
          </p:nvCxnSpPr>
          <p:spPr bwMode="auto">
            <a:xfrm flipH="1">
              <a:off x="9274175" y="1731963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 userDrawn="1"/>
          </p:nvCxnSpPr>
          <p:spPr bwMode="auto">
            <a:xfrm flipH="1">
              <a:off x="9274175" y="378618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Gerade Verbindung 26"/>
            <p:cNvCxnSpPr/>
            <p:nvPr userDrawn="1"/>
          </p:nvCxnSpPr>
          <p:spPr bwMode="auto">
            <a:xfrm flipH="1">
              <a:off x="9274175" y="3930649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 userDrawn="1"/>
          </p:nvCxnSpPr>
          <p:spPr bwMode="auto">
            <a:xfrm flipH="1">
              <a:off x="9274175" y="5983287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Gerade Verbindung 28"/>
            <p:cNvCxnSpPr/>
            <p:nvPr userDrawn="1"/>
          </p:nvCxnSpPr>
          <p:spPr bwMode="auto">
            <a:xfrm flipH="1">
              <a:off x="9274175" y="6338888"/>
              <a:ext cx="190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0" name="Gerade Verbindung 29"/>
          <p:cNvCxnSpPr/>
          <p:nvPr/>
        </p:nvCxnSpPr>
        <p:spPr bwMode="auto">
          <a:xfrm flipV="1">
            <a:off x="1" y="6482114"/>
            <a:ext cx="914399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 bwMode="auto">
          <a:xfrm>
            <a:off x="7946634" y="6567525"/>
            <a:ext cx="83700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>
            <a:spAutoFit/>
          </a:bodyPr>
          <a:lstStyle/>
          <a:p>
            <a:pPr lvl="0" algn="r"/>
            <a:r>
              <a:rPr lang="de-DE" sz="700" dirty="0">
                <a:solidFill>
                  <a:srgbClr val="000000"/>
                </a:solidFill>
              </a:rPr>
              <a:t>25.07.2016 | </a:t>
            </a:r>
            <a:fld id="{56DB9859-EC64-40DD-8B86-1C2148B172D0}" type="slidenum">
              <a:rPr lang="de-DE" sz="700" smtClean="0">
                <a:solidFill>
                  <a:srgbClr val="000000"/>
                </a:solidFill>
              </a:rPr>
              <a:t>‹Nr.›</a:t>
            </a:fld>
            <a:endParaRPr lang="de-DE" sz="700" dirty="0">
              <a:solidFill>
                <a:srgbClr val="000000"/>
              </a:solidFill>
            </a:endParaRPr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33" y="130923"/>
            <a:ext cx="2312567" cy="755630"/>
          </a:xfrm>
          <a:prstGeom prst="rect">
            <a:avLst/>
          </a:prstGeom>
        </p:spPr>
      </p:pic>
      <p:sp>
        <p:nvSpPr>
          <p:cNvPr id="34" name="Textfeld 33"/>
          <p:cNvSpPr txBox="1"/>
          <p:nvPr/>
        </p:nvSpPr>
        <p:spPr bwMode="auto">
          <a:xfrm>
            <a:off x="358775" y="6567525"/>
            <a:ext cx="54801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700" b="0" dirty="0">
                <a:solidFill>
                  <a:schemeClr val="tx2"/>
                </a:solidFill>
              </a:rPr>
              <a:t>Organisationseinheit | Organisational </a:t>
            </a:r>
            <a:r>
              <a:rPr lang="de-DE" sz="700" b="0" dirty="0" err="1">
                <a:solidFill>
                  <a:schemeClr val="tx2"/>
                </a:solidFill>
              </a:rPr>
              <a:t>unit</a:t>
            </a:r>
            <a:r>
              <a:rPr lang="de-DE" sz="700" b="0" dirty="0">
                <a:solidFill>
                  <a:schemeClr val="tx2"/>
                </a:solidFill>
              </a:rPr>
              <a:t>  | Version x</a:t>
            </a:r>
            <a:endParaRPr lang="de-DE" sz="700" b="0" baseline="0" dirty="0">
              <a:solidFill>
                <a:schemeClr val="tx2"/>
              </a:solidFill>
            </a:endParaRPr>
          </a:p>
          <a:p>
            <a:pPr lvl="0">
              <a:defRPr/>
            </a:pPr>
            <a:r>
              <a:rPr lang="de-DE" sz="700" b="0" baseline="0" dirty="0">
                <a:solidFill>
                  <a:schemeClr val="tx2"/>
                </a:solidFill>
              </a:rPr>
              <a:t>Die Gruppe mit dem Grünen </a:t>
            </a:r>
            <a:r>
              <a:rPr lang="de-DE" sz="700" dirty="0">
                <a:solidFill>
                  <a:schemeClr val="tx2"/>
                </a:solidFill>
              </a:rPr>
              <a:t>Punkt | Der Grüne Punkt Group</a:t>
            </a:r>
            <a:endParaRPr lang="de-DE" sz="700" b="0" kern="1200" dirty="0">
              <a:solidFill>
                <a:schemeClr val="tx2"/>
              </a:solidFill>
              <a:latin typeface="Arial" charset="0"/>
              <a:ea typeface="MS PGothic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020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  <p:sldLayoutId id="2147483714" r:id="rId25"/>
    <p:sldLayoutId id="2147483715" r:id="rId26"/>
    <p:sldLayoutId id="2147483716" r:id="rId27"/>
    <p:sldLayoutId id="2147483717" r:id="rId28"/>
    <p:sldLayoutId id="2147483672" r:id="rId29"/>
    <p:sldLayoutId id="2147483650" r:id="rId30"/>
    <p:sldLayoutId id="2147483661" r:id="rId31"/>
    <p:sldLayoutId id="2147483662" r:id="rId32"/>
    <p:sldLayoutId id="2147483663" r:id="rId33"/>
    <p:sldLayoutId id="2147483664" r:id="rId34"/>
    <p:sldLayoutId id="2147483665" r:id="rId35"/>
    <p:sldLayoutId id="2147483666" r:id="rId36"/>
    <p:sldLayoutId id="2147483667" r:id="rId37"/>
    <p:sldLayoutId id="2147483668" r:id="rId38"/>
    <p:sldLayoutId id="2147483669" r:id="rId39"/>
    <p:sldLayoutId id="2147483670" r:id="rId40"/>
    <p:sldLayoutId id="2147483671" r:id="rId41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400"/>
        </a:spcBef>
        <a:buClr>
          <a:schemeClr val="bg2"/>
        </a:buClr>
        <a:buFont typeface="Arial" panose="020B0604020202020204" pitchFamily="34" charset="0"/>
        <a:buChar char="›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ts val="400"/>
        </a:spcBef>
        <a:buClr>
          <a:schemeClr val="accent1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ts val="400"/>
        </a:spcBef>
        <a:buClr>
          <a:schemeClr val="accent1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ts val="400"/>
        </a:spcBef>
        <a:buClr>
          <a:schemeClr val="accent1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.xml.rels><?xml version="1.0" encoding="UTF-8" standalone="yes" ?><Relationships xmlns="http://schemas.openxmlformats.org/package/2006/relationships"><Relationship Id="rId8" Target="../media/image8.png" Type="http://schemas.openxmlformats.org/officeDocument/2006/relationships/image"/><Relationship Id="rId13" Target="../media/image13.jpeg" Type="http://schemas.openxmlformats.org/officeDocument/2006/relationships/image"/><Relationship Id="rId3" Target="../media/image3.jpg" Type="http://schemas.openxmlformats.org/officeDocument/2006/relationships/image"/><Relationship Id="rId7" Target="../media/image7.jpeg" Type="http://schemas.openxmlformats.org/officeDocument/2006/relationships/image"/><Relationship Id="rId12" Target="../media/image12.jfif" Type="http://schemas.openxmlformats.org/officeDocument/2006/relationships/image"/><Relationship Id="rId2" Target="../slideLayouts/slideLayout5.xml" Type="http://schemas.openxmlformats.org/officeDocument/2006/relationships/slideLayout"/><Relationship Id="rId1" Target="../tags/tag28.xml" Type="http://schemas.openxmlformats.org/officeDocument/2006/relationships/tags"/><Relationship Id="rId6" Target="../media/image6.jpeg" Type="http://schemas.openxmlformats.org/officeDocument/2006/relationships/image"/><Relationship Id="rId11" Target="../media/image11.jpeg" Type="http://schemas.openxmlformats.org/officeDocument/2006/relationships/image"/><Relationship Id="rId5" Target="../media/image5.jpg" Type="http://schemas.openxmlformats.org/officeDocument/2006/relationships/image"/><Relationship Id="rId10" Target="../media/image10.jpeg" Type="http://schemas.openxmlformats.org/officeDocument/2006/relationships/image"/><Relationship Id="rId4" Target="../media/image4.jpg" Type="http://schemas.openxmlformats.org/officeDocument/2006/relationships/image"/><Relationship Id="rId9" Target="../media/image9.jpeg" Type="http://schemas.openxmlformats.org/officeDocument/2006/relationships/image"/><Relationship Id="rId14" Target="../media/image14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8" Target="../media/image19.jpeg" Type="http://schemas.openxmlformats.org/officeDocument/2006/relationships/image"/><Relationship Id="rId3" Target="../notesSlides/notesSlide1.xml" Type="http://schemas.openxmlformats.org/officeDocument/2006/relationships/notesSlide"/><Relationship Id="rId7" Target="../media/image18.jpeg" Type="http://schemas.openxmlformats.org/officeDocument/2006/relationships/image"/><Relationship Id="rId2" Target="../slideLayouts/slideLayout4.xml" Type="http://schemas.openxmlformats.org/officeDocument/2006/relationships/slideLayout"/><Relationship Id="rId1" Target="../tags/tag29.xml" Type="http://schemas.openxmlformats.org/officeDocument/2006/relationships/tags"/><Relationship Id="rId6" Target="../media/image17.jpg" Type="http://schemas.openxmlformats.org/officeDocument/2006/relationships/image"/><Relationship Id="rId11" Target="../media/image22.jpeg" Type="http://schemas.openxmlformats.org/officeDocument/2006/relationships/image"/><Relationship Id="rId5" Target="../media/image16.tmp" Type="http://schemas.openxmlformats.org/officeDocument/2006/relationships/image"/><Relationship Id="rId10" Target="../media/image21.jpeg" Type="http://schemas.openxmlformats.org/officeDocument/2006/relationships/image"/><Relationship Id="rId4" Target="../media/image15.jpeg" Type="http://schemas.openxmlformats.org/officeDocument/2006/relationships/image"/><Relationship Id="rId9" Target="../media/image20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notesSlides/notesSlide2.xml" Type="http://schemas.openxmlformats.org/officeDocument/2006/relationships/notesSlide"/><Relationship Id="rId2" Target="../slideLayouts/slideLayout4.xml" Type="http://schemas.openxmlformats.org/officeDocument/2006/relationships/slideLayout"/><Relationship Id="rId1" Target="../tags/tag30.xml" Type="http://schemas.openxmlformats.org/officeDocument/2006/relationships/tags"/><Relationship Id="rId4" Target="../media/image23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02_Subline mit Datum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22 November 2018 | European </a:t>
            </a:r>
            <a:r>
              <a:rPr lang="de-DE" dirty="0" err="1"/>
              <a:t>Parliament</a:t>
            </a:r>
            <a:r>
              <a:rPr lang="de-DE" dirty="0"/>
              <a:t>, </a:t>
            </a:r>
            <a:r>
              <a:rPr lang="de-DE" dirty="0" err="1"/>
              <a:t>Brussels</a:t>
            </a:r>
            <a:endParaRPr lang="de-DE" dirty="0"/>
          </a:p>
        </p:txBody>
      </p:sp>
      <p:sp>
        <p:nvSpPr>
          <p:cNvPr id="3" name="01_Titel für Folie mit Bild"/>
          <p:cNvSpPr>
            <a:spLocks noGrp="1"/>
          </p:cNvSpPr>
          <p:nvPr>
            <p:ph type="ctrTitle"/>
          </p:nvPr>
        </p:nvSpPr>
        <p:spPr>
          <a:xfrm>
            <a:off x="358774" y="2304481"/>
            <a:ext cx="8570073" cy="1354217"/>
          </a:xfrm>
        </p:spPr>
        <p:txBody>
          <a:bodyPr/>
          <a:lstStyle/>
          <a:p>
            <a:r>
              <a:rPr lang="en-US" dirty="0"/>
              <a:t>Marine Litter: “EPR as driver of the circularity of packaging“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916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02_Subline"/>
          <p:cNvSpPr>
            <a:spLocks noGrp="1"/>
          </p:cNvSpPr>
          <p:nvPr>
            <p:ph type="body" sz="quarter" idx="10"/>
          </p:nvPr>
        </p:nvSpPr>
        <p:spPr>
          <a:xfrm>
            <a:off x="360363" y="1339850"/>
            <a:ext cx="8423275" cy="276999"/>
          </a:xfrm>
        </p:spPr>
        <p:txBody>
          <a:bodyPr/>
          <a:lstStyle/>
          <a:p>
            <a:r>
              <a:rPr lang="de-DE" b="1" dirty="0"/>
              <a:t>Extended Producer </a:t>
            </a:r>
            <a:r>
              <a:rPr lang="de-DE" b="1" dirty="0" err="1"/>
              <a:t>Responsibility</a:t>
            </a:r>
            <a:r>
              <a:rPr lang="de-DE" b="1" dirty="0"/>
              <a:t> (EPR) </a:t>
            </a:r>
            <a:r>
              <a:rPr lang="de-DE" b="1" dirty="0" err="1"/>
              <a:t>is</a:t>
            </a:r>
            <a:r>
              <a:rPr lang="de-DE" b="1" dirty="0"/>
              <a:t> a </a:t>
            </a:r>
            <a:r>
              <a:rPr lang="de-DE" b="1" dirty="0" err="1"/>
              <a:t>key</a:t>
            </a:r>
            <a:r>
              <a:rPr lang="de-DE" b="1" dirty="0"/>
              <a:t> </a:t>
            </a:r>
            <a:r>
              <a:rPr lang="de-DE" b="1" dirty="0" err="1"/>
              <a:t>lever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a </a:t>
            </a:r>
            <a:r>
              <a:rPr lang="de-DE" b="1" dirty="0" err="1"/>
              <a:t>circular</a:t>
            </a:r>
            <a:r>
              <a:rPr lang="de-DE" b="1" dirty="0"/>
              <a:t> </a:t>
            </a:r>
            <a:r>
              <a:rPr lang="de-DE" b="1" dirty="0" err="1"/>
              <a:t>economy</a:t>
            </a:r>
            <a:r>
              <a:rPr lang="de-DE" b="1" dirty="0"/>
              <a:t> </a:t>
            </a:r>
          </a:p>
        </p:txBody>
      </p:sp>
      <p:sp>
        <p:nvSpPr>
          <p:cNvPr id="2" name="01_Titel 2-zeilig"/>
          <p:cNvSpPr>
            <a:spLocks noGrp="1"/>
          </p:cNvSpPr>
          <p:nvPr>
            <p:ph type="title"/>
          </p:nvPr>
        </p:nvSpPr>
        <p:spPr>
          <a:xfrm>
            <a:off x="360363" y="223838"/>
            <a:ext cx="6291897" cy="738664"/>
          </a:xfrm>
        </p:spPr>
        <p:txBody>
          <a:bodyPr/>
          <a:lstStyle/>
          <a:p>
            <a:r>
              <a:rPr lang="de-DE" dirty="0"/>
              <a:t>Marine </a:t>
            </a:r>
            <a:r>
              <a:rPr lang="de-DE" dirty="0" err="1"/>
              <a:t>Litter</a:t>
            </a:r>
            <a:r>
              <a:rPr lang="de-DE" dirty="0"/>
              <a:t>: „EPR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driver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circularity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packaging</a:t>
            </a:r>
            <a:r>
              <a:rPr lang="de-DE" dirty="0"/>
              <a:t>“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B5364903-49D9-4A46-9EF1-4B2566333353}"/>
              </a:ext>
            </a:extLst>
          </p:cNvPr>
          <p:cNvSpPr/>
          <p:nvPr/>
        </p:nvSpPr>
        <p:spPr>
          <a:xfrm>
            <a:off x="360362" y="1795709"/>
            <a:ext cx="4032000" cy="4226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Gives (plastic) waste a value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87260B55-8499-49A1-AAC4-E711012E8E06}"/>
              </a:ext>
            </a:extLst>
          </p:cNvPr>
          <p:cNvSpPr/>
          <p:nvPr/>
        </p:nvSpPr>
        <p:spPr>
          <a:xfrm>
            <a:off x="4636260" y="1795709"/>
            <a:ext cx="4032000" cy="4226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>
                <a:solidFill>
                  <a:schemeClr val="tx1"/>
                </a:solidFill>
              </a:rPr>
              <a:t>Encourages</a:t>
            </a:r>
            <a:r>
              <a:rPr lang="de-DE" sz="1600" b="1" dirty="0">
                <a:solidFill>
                  <a:schemeClr val="tx1"/>
                </a:solidFill>
              </a:rPr>
              <a:t> </a:t>
            </a:r>
            <a:r>
              <a:rPr lang="de-DE" sz="1600" b="1" dirty="0" err="1">
                <a:solidFill>
                  <a:schemeClr val="tx1"/>
                </a:solidFill>
              </a:rPr>
              <a:t>eco</a:t>
            </a:r>
            <a:r>
              <a:rPr lang="de-DE" sz="1600" b="1" dirty="0">
                <a:solidFill>
                  <a:schemeClr val="tx1"/>
                </a:solidFill>
              </a:rPr>
              <a:t>-design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DD02185F-5070-41A5-B944-DFBABC865043}"/>
              </a:ext>
            </a:extLst>
          </p:cNvPr>
          <p:cNvSpPr/>
          <p:nvPr/>
        </p:nvSpPr>
        <p:spPr>
          <a:xfrm>
            <a:off x="360362" y="4132729"/>
            <a:ext cx="4032000" cy="4226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Reduces waste and littering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CB3122E0-D002-44A2-AD00-307BF8542388}"/>
              </a:ext>
            </a:extLst>
          </p:cNvPr>
          <p:cNvSpPr/>
          <p:nvPr/>
        </p:nvSpPr>
        <p:spPr>
          <a:xfrm>
            <a:off x="4636260" y="4132729"/>
            <a:ext cx="4032000" cy="4226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Promotes dialogue and cooperation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xmlns="" id="{69A957F7-0734-44AD-B169-97C26A96A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15" y="4721263"/>
            <a:ext cx="509291" cy="1492372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000DEB15-5F3E-4F06-9B2F-6B19EA44CBCC}"/>
              </a:ext>
            </a:extLst>
          </p:cNvPr>
          <p:cNvSpPr txBox="1"/>
          <p:nvPr/>
        </p:nvSpPr>
        <p:spPr>
          <a:xfrm>
            <a:off x="6237798" y="4968042"/>
            <a:ext cx="1785551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n-GB" sz="1400" dirty="0">
                <a:solidFill>
                  <a:schemeClr val="bg2"/>
                </a:solidFill>
              </a:rPr>
              <a:t>100% PP-</a:t>
            </a:r>
            <a:r>
              <a:rPr lang="en-GB" sz="1400" dirty="0" err="1">
                <a:solidFill>
                  <a:schemeClr val="bg2"/>
                </a:solidFill>
              </a:rPr>
              <a:t>Recyclate</a:t>
            </a:r>
            <a:endParaRPr lang="en-GB" sz="1400" dirty="0">
              <a:solidFill>
                <a:schemeClr val="bg2"/>
              </a:solidFill>
            </a:endParaRP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xmlns="" id="{9216BA02-C238-4BB9-B2A6-DD87DA0EB9D0}"/>
              </a:ext>
            </a:extLst>
          </p:cNvPr>
          <p:cNvCxnSpPr>
            <a:cxnSpLocks/>
          </p:cNvCxnSpPr>
          <p:nvPr/>
        </p:nvCxnSpPr>
        <p:spPr bwMode="auto">
          <a:xfrm flipV="1">
            <a:off x="7425150" y="4788400"/>
            <a:ext cx="794754" cy="146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  <a:ex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6F591A01-8E89-42DD-85EF-C88D4794B115}"/>
              </a:ext>
            </a:extLst>
          </p:cNvPr>
          <p:cNvSpPr txBox="1"/>
          <p:nvPr/>
        </p:nvSpPr>
        <p:spPr>
          <a:xfrm>
            <a:off x="6170212" y="5241207"/>
            <a:ext cx="200060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n-GB" sz="1400" dirty="0">
                <a:solidFill>
                  <a:schemeClr val="bg2"/>
                </a:solidFill>
              </a:rPr>
              <a:t>100% PET-</a:t>
            </a:r>
            <a:r>
              <a:rPr lang="en-GB" sz="1400" dirty="0" err="1">
                <a:solidFill>
                  <a:schemeClr val="bg2"/>
                </a:solidFill>
              </a:rPr>
              <a:t>Recyclate</a:t>
            </a:r>
            <a:endParaRPr lang="en-GB" sz="1400" dirty="0">
              <a:solidFill>
                <a:schemeClr val="bg2"/>
              </a:solidFill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xmlns="" id="{6A4A4991-1DE7-49B6-BA13-0A94F47805BF}"/>
              </a:ext>
            </a:extLst>
          </p:cNvPr>
          <p:cNvCxnSpPr/>
          <p:nvPr/>
        </p:nvCxnSpPr>
        <p:spPr bwMode="auto">
          <a:xfrm flipV="1">
            <a:off x="7892456" y="5148220"/>
            <a:ext cx="194758" cy="146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  <a:extLst/>
        </p:spPr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xmlns="" id="{10112228-6AC8-45DB-922A-01F2DCB7C78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72"/>
          <a:stretch/>
        </p:blipFill>
        <p:spPr>
          <a:xfrm>
            <a:off x="4636260" y="5362006"/>
            <a:ext cx="1183235" cy="811143"/>
          </a:xfrm>
          <a:prstGeom prst="rect">
            <a:avLst/>
          </a:prstGeom>
          <a:effectLst>
            <a:softEdge rad="63500"/>
          </a:effectLst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xmlns="" id="{D687248A-E076-4D7F-BCB4-53CB140D1B65}"/>
              </a:ext>
            </a:extLst>
          </p:cNvPr>
          <p:cNvGrpSpPr/>
          <p:nvPr/>
        </p:nvGrpSpPr>
        <p:grpSpPr>
          <a:xfrm>
            <a:off x="5954201" y="5552320"/>
            <a:ext cx="2074054" cy="404936"/>
            <a:chOff x="3394641" y="3650855"/>
            <a:chExt cx="3707872" cy="785916"/>
          </a:xfrm>
        </p:grpSpPr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xmlns="" id="{A72AC78B-269F-47E4-8690-C1254C27C7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95" b="27291"/>
            <a:stretch/>
          </p:blipFill>
          <p:spPr>
            <a:xfrm>
              <a:off x="3394641" y="3652177"/>
              <a:ext cx="1782872" cy="75723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xmlns="" id="{CEAA97DC-E694-4A4C-A423-35DA8B7C31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4" t="16095" b="27291"/>
            <a:stretch/>
          </p:blipFill>
          <p:spPr>
            <a:xfrm>
              <a:off x="4641038" y="3652177"/>
              <a:ext cx="1362750" cy="757237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xmlns="" id="{99A93926-9E24-406F-A7FC-B8A57FB589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4" t="16095" b="27291"/>
            <a:stretch/>
          </p:blipFill>
          <p:spPr>
            <a:xfrm>
              <a:off x="5352532" y="3652177"/>
              <a:ext cx="1362750" cy="757237"/>
            </a:xfrm>
            <a:prstGeom prst="rect">
              <a:avLst/>
            </a:prstGeom>
          </p:spPr>
        </p:pic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xmlns="" id="{D8FF648A-B86D-4190-AF96-6E2E97070D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4" t="16095" r="7414" b="27291"/>
            <a:stretch/>
          </p:blipFill>
          <p:spPr>
            <a:xfrm>
              <a:off x="5863176" y="3652177"/>
              <a:ext cx="1230567" cy="757237"/>
            </a:xfrm>
            <a:prstGeom prst="rect">
              <a:avLst/>
            </a:prstGeom>
          </p:spPr>
        </p:pic>
        <p:sp>
          <p:nvSpPr>
            <p:cNvPr id="32" name="Rechtwinkliges Dreieck 31">
              <a:extLst>
                <a:ext uri="{FF2B5EF4-FFF2-40B4-BE49-F238E27FC236}">
                  <a16:creationId xmlns:a16="http://schemas.microsoft.com/office/drawing/2014/main" xmlns="" id="{E57DAAB0-B758-43C7-A3ED-F49546F07BFD}"/>
                </a:ext>
              </a:extLst>
            </p:cNvPr>
            <p:cNvSpPr/>
            <p:nvPr/>
          </p:nvSpPr>
          <p:spPr>
            <a:xfrm rot="10800000">
              <a:off x="6706513" y="3650855"/>
              <a:ext cx="396000" cy="396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htwinkliges Dreieck 32">
              <a:extLst>
                <a:ext uri="{FF2B5EF4-FFF2-40B4-BE49-F238E27FC236}">
                  <a16:creationId xmlns:a16="http://schemas.microsoft.com/office/drawing/2014/main" xmlns="" id="{0A3BFF11-57E2-4504-9B58-9160C60907DC}"/>
                </a:ext>
              </a:extLst>
            </p:cNvPr>
            <p:cNvSpPr/>
            <p:nvPr/>
          </p:nvSpPr>
          <p:spPr>
            <a:xfrm rot="10800000" flipV="1">
              <a:off x="6706513" y="4040771"/>
              <a:ext cx="396000" cy="396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0935E7BD-A280-4F14-9846-FB2AF420343B}"/>
              </a:ext>
            </a:extLst>
          </p:cNvPr>
          <p:cNvSpPr/>
          <p:nvPr/>
        </p:nvSpPr>
        <p:spPr>
          <a:xfrm>
            <a:off x="5937352" y="5506353"/>
            <a:ext cx="1894637" cy="137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xmlns="" id="{F7B7DA22-AFB5-45CB-8027-B5A762A052D0}"/>
              </a:ext>
            </a:extLst>
          </p:cNvPr>
          <p:cNvSpPr/>
          <p:nvPr/>
        </p:nvSpPr>
        <p:spPr>
          <a:xfrm>
            <a:off x="5937352" y="5861242"/>
            <a:ext cx="1894637" cy="137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xmlns="" id="{36300CD2-91B1-41CD-BB01-4501AB55D1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21" y="5954463"/>
            <a:ext cx="573814" cy="2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xmlns="" id="{8FCE11D2-BA03-431E-90AA-379A5D9B43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357" y="6234098"/>
            <a:ext cx="577903" cy="18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xmlns="" id="{9DE904C4-DE3E-47F5-9523-10EC428B17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937" y="5413415"/>
            <a:ext cx="324389" cy="203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xmlns="" id="{001B7FA1-1F11-4AB9-AD13-6D7F71CB242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932" y="6036032"/>
            <a:ext cx="752215" cy="1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xmlns="" id="{A0E57B2E-12DA-4B87-8A20-A7278F0489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189" y="5909771"/>
            <a:ext cx="457961" cy="77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" descr="http://intranet.dsd.local/typo3temp/pics/9249779d98.jpg">
            <a:extLst>
              <a:ext uri="{FF2B5EF4-FFF2-40B4-BE49-F238E27FC236}">
                <a16:creationId xmlns:a16="http://schemas.microsoft.com/office/drawing/2014/main" xmlns="" id="{0FA21D0B-2D83-468B-9165-EFF0ABF38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972" y="5975628"/>
            <a:ext cx="1200241" cy="20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xmlns="" id="{78C1CBD5-DF97-44AE-95DF-56130D6D23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54164" y="2460932"/>
            <a:ext cx="2379636" cy="1451578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xmlns="" id="{55BF8C6C-51A7-4BFC-A496-C5B01EC6DF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46390" y="2218331"/>
            <a:ext cx="3273514" cy="1779394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xmlns="" id="{08F35EEB-8253-469B-9353-8F61E77F9D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81479" y="4658358"/>
            <a:ext cx="2393659" cy="16959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91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DD8C40A9-DE7E-4364-88B0-116BEEF38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631" y="4177661"/>
            <a:ext cx="1766445" cy="87034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xmlns="" id="{B7C352E5-E231-42E1-B55A-F8A6A676E7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51189"/>
            <a:ext cx="5422336" cy="4549718"/>
          </a:xfrm>
          <a:prstGeom prst="rect">
            <a:avLst/>
          </a:prstGeom>
        </p:spPr>
      </p:pic>
      <p:sp>
        <p:nvSpPr>
          <p:cNvPr id="4" name="02_Subline"/>
          <p:cNvSpPr>
            <a:spLocks noGrp="1"/>
          </p:cNvSpPr>
          <p:nvPr>
            <p:ph type="body" sz="quarter" idx="10"/>
          </p:nvPr>
        </p:nvSpPr>
        <p:spPr>
          <a:xfrm>
            <a:off x="358775" y="1341438"/>
            <a:ext cx="8424863" cy="276999"/>
          </a:xfrm>
        </p:spPr>
        <p:txBody>
          <a:bodyPr tIns="0" rIns="0" bIns="0">
            <a:spAutoFit/>
          </a:bodyPr>
          <a:lstStyle/>
          <a:p>
            <a:r>
              <a:rPr lang="de-DE" sz="1800" b="1" dirty="0"/>
              <a:t>EPR will not work in isolation – Tackling marine littering requires joint action </a:t>
            </a:r>
          </a:p>
        </p:txBody>
      </p:sp>
      <p:sp>
        <p:nvSpPr>
          <p:cNvPr id="8" name="01_Titel Beispiel"/>
          <p:cNvSpPr>
            <a:spLocks noGrp="1"/>
          </p:cNvSpPr>
          <p:nvPr>
            <p:ph type="title"/>
          </p:nvPr>
        </p:nvSpPr>
        <p:spPr>
          <a:xfrm>
            <a:off x="358775" y="220663"/>
            <a:ext cx="6156325" cy="738664"/>
          </a:xfrm>
        </p:spPr>
        <p:txBody>
          <a:bodyPr/>
          <a:lstStyle/>
          <a:p>
            <a:r>
              <a:rPr lang="de-DE" dirty="0"/>
              <a:t>Marine </a:t>
            </a:r>
            <a:r>
              <a:rPr lang="de-DE" dirty="0" err="1"/>
              <a:t>Litter</a:t>
            </a:r>
            <a:r>
              <a:rPr lang="de-DE" dirty="0"/>
              <a:t>: „EPR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driver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circularity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packaging</a:t>
            </a:r>
            <a:r>
              <a:rPr lang="de-DE" dirty="0"/>
              <a:t>“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xmlns="" id="{21372C14-76E1-4A81-9B72-F79DA2BEB6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68" y="2220980"/>
            <a:ext cx="1916407" cy="1221861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82C50F00-5CDB-4352-B56E-33F2DF171ED7}"/>
              </a:ext>
            </a:extLst>
          </p:cNvPr>
          <p:cNvSpPr/>
          <p:nvPr/>
        </p:nvSpPr>
        <p:spPr>
          <a:xfrm>
            <a:off x="4876868" y="1943233"/>
            <a:ext cx="3832813" cy="4169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Sharing knowledge – developing solutions 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xmlns="" id="{071D82E7-B788-42A9-A528-FA037A649D6D}"/>
              </a:ext>
            </a:extLst>
          </p:cNvPr>
          <p:cNvSpPr/>
          <p:nvPr/>
        </p:nvSpPr>
        <p:spPr>
          <a:xfrm>
            <a:off x="4806938" y="5536661"/>
            <a:ext cx="3597538" cy="6055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Industry, </a:t>
            </a:r>
            <a:r>
              <a:rPr lang="de-DE" sz="1400" b="1" dirty="0" err="1">
                <a:solidFill>
                  <a:schemeClr val="tx1"/>
                </a:solidFill>
              </a:rPr>
              <a:t>municipalities</a:t>
            </a:r>
            <a:r>
              <a:rPr lang="de-DE" sz="1400" b="1" dirty="0">
                <a:solidFill>
                  <a:schemeClr val="tx1"/>
                </a:solidFill>
              </a:rPr>
              <a:t>, NGOs and </a:t>
            </a:r>
            <a:r>
              <a:rPr lang="de-DE" sz="1400" b="1" dirty="0" err="1">
                <a:solidFill>
                  <a:schemeClr val="tx1"/>
                </a:solidFill>
              </a:rPr>
              <a:t>consumers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working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hand</a:t>
            </a:r>
            <a:r>
              <a:rPr lang="de-DE" sz="1400" b="1" dirty="0">
                <a:solidFill>
                  <a:schemeClr val="tx1"/>
                </a:solidFill>
              </a:rPr>
              <a:t> in </a:t>
            </a:r>
            <a:r>
              <a:rPr lang="de-DE" sz="1400" b="1" dirty="0" err="1">
                <a:solidFill>
                  <a:schemeClr val="tx1"/>
                </a:solidFill>
              </a:rPr>
              <a:t>hand</a:t>
            </a:r>
            <a:endParaRPr lang="de-DE" sz="1400" b="1" dirty="0">
              <a:solidFill>
                <a:schemeClr val="tx1"/>
              </a:solidFill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xmlns="" id="{8024D182-40ED-4DCA-B1DF-7D77B91360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04" r="29141"/>
          <a:stretch/>
        </p:blipFill>
        <p:spPr>
          <a:xfrm>
            <a:off x="6842993" y="2304542"/>
            <a:ext cx="1647007" cy="87898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xmlns="" id="{9FB8B4C8-53BA-41EE-9BCA-2FBC64A667B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33513"/>
          <a:stretch/>
        </p:blipFill>
        <p:spPr>
          <a:xfrm>
            <a:off x="6484697" y="2854525"/>
            <a:ext cx="1264095" cy="1190644"/>
          </a:xfrm>
          <a:prstGeom prst="rect">
            <a:avLst/>
          </a:prstGeom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xmlns="" id="{2DDA62C1-4E2A-4D55-9CF3-4CDB543B6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274" y="5064071"/>
            <a:ext cx="1440018" cy="49343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xmlns="" id="{1FA367C1-4075-46C2-9302-84D8E848F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432" y="5059536"/>
            <a:ext cx="763989" cy="544173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xmlns="" id="{9C0749B8-676E-4391-9139-D56BF042F9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06938" y="4310413"/>
            <a:ext cx="1815152" cy="12932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308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02_Subline"/>
          <p:cNvSpPr>
            <a:spLocks noGrp="1"/>
          </p:cNvSpPr>
          <p:nvPr>
            <p:ph type="body" sz="quarter" idx="10"/>
          </p:nvPr>
        </p:nvSpPr>
        <p:spPr>
          <a:xfrm>
            <a:off x="358775" y="1341438"/>
            <a:ext cx="8424863" cy="553998"/>
          </a:xfrm>
        </p:spPr>
        <p:txBody>
          <a:bodyPr tIns="0" rIns="0" bIns="0">
            <a:spAutoFit/>
          </a:bodyPr>
          <a:lstStyle/>
          <a:p>
            <a:r>
              <a:rPr lang="de-DE" sz="1800" b="1" dirty="0"/>
              <a:t>Providing solutions at a global </a:t>
            </a:r>
            <a:r>
              <a:rPr lang="de-DE" sz="1800" b="1" dirty="0" err="1"/>
              <a:t>scale</a:t>
            </a:r>
            <a:r>
              <a:rPr lang="de-DE" sz="1800" b="1" dirty="0"/>
              <a:t> </a:t>
            </a:r>
            <a:br>
              <a:rPr lang="de-DE" sz="1800" b="1" dirty="0"/>
            </a:br>
            <a:r>
              <a:rPr lang="de-DE" sz="1800" b="1" dirty="0"/>
              <a:t>– </a:t>
            </a:r>
            <a:r>
              <a:rPr lang="de-DE" b="1" dirty="0" err="1"/>
              <a:t>based</a:t>
            </a:r>
            <a:r>
              <a:rPr lang="de-DE" b="1" dirty="0"/>
              <a:t> on European EPR </a:t>
            </a:r>
            <a:r>
              <a:rPr lang="de-DE" b="1" dirty="0" err="1"/>
              <a:t>experiences</a:t>
            </a:r>
            <a:r>
              <a:rPr lang="de-DE" b="1" dirty="0"/>
              <a:t> and </a:t>
            </a:r>
            <a:r>
              <a:rPr lang="de-DE" b="1" dirty="0" err="1"/>
              <a:t>knowledge</a:t>
            </a:r>
            <a:endParaRPr lang="de-DE" sz="1800" b="1" dirty="0"/>
          </a:p>
        </p:txBody>
      </p:sp>
      <p:sp>
        <p:nvSpPr>
          <p:cNvPr id="8" name="01_Titel Beispiel"/>
          <p:cNvSpPr>
            <a:spLocks noGrp="1"/>
          </p:cNvSpPr>
          <p:nvPr>
            <p:ph type="title"/>
          </p:nvPr>
        </p:nvSpPr>
        <p:spPr>
          <a:xfrm>
            <a:off x="358775" y="220663"/>
            <a:ext cx="6156325" cy="738664"/>
          </a:xfrm>
        </p:spPr>
        <p:txBody>
          <a:bodyPr/>
          <a:lstStyle/>
          <a:p>
            <a:r>
              <a:rPr lang="de-DE" dirty="0"/>
              <a:t>Marine </a:t>
            </a:r>
            <a:r>
              <a:rPr lang="de-DE" dirty="0" err="1"/>
              <a:t>Litter</a:t>
            </a:r>
            <a:r>
              <a:rPr lang="de-DE" dirty="0"/>
              <a:t>: „EPR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driver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circularity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packaging</a:t>
            </a:r>
            <a:r>
              <a:rPr lang="de-DE" dirty="0"/>
              <a:t>“</a:t>
            </a:r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xmlns="" id="{F79258BF-4EE5-43A4-9E68-8909F2B87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73" y="2224385"/>
            <a:ext cx="8181668" cy="326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3">
            <a:extLst>
              <a:ext uri="{FF2B5EF4-FFF2-40B4-BE49-F238E27FC236}">
                <a16:creationId xmlns:a16="http://schemas.microsoft.com/office/drawing/2014/main" xmlns="" id="{73DAC1BD-388B-4F5B-9DB3-B11955D3C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743" y="5268913"/>
            <a:ext cx="16135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de-DE" sz="1000" dirty="0">
                <a:latin typeface="+mj-lt"/>
              </a:rPr>
              <a:t>Source: </a:t>
            </a:r>
            <a:r>
              <a:rPr lang="en-US" altLang="de-DE" sz="1000" dirty="0" err="1">
                <a:latin typeface="+mj-lt"/>
              </a:rPr>
              <a:t>Ogroseno</a:t>
            </a:r>
            <a:r>
              <a:rPr lang="en-US" altLang="de-DE" sz="1000" dirty="0">
                <a:latin typeface="+mj-lt"/>
              </a:rPr>
              <a:t> AH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xmlns="" id="{9BAC9B46-7B61-4510-9E22-194392BA5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5621674"/>
            <a:ext cx="426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de-DE" sz="2000" b="1" dirty="0">
                <a:latin typeface="+mj-lt"/>
              </a:rPr>
              <a:t>West Canal River – West Jakarta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4688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rGruenePunkt">
  <a:themeElements>
    <a:clrScheme name="DSD MAster">
      <a:dk1>
        <a:srgbClr val="000000"/>
      </a:dk1>
      <a:lt1>
        <a:srgbClr val="FFFFFF"/>
      </a:lt1>
      <a:dk2>
        <a:srgbClr val="000000"/>
      </a:dk2>
      <a:lt2>
        <a:srgbClr val="1F6F3D"/>
      </a:lt2>
      <a:accent1>
        <a:srgbClr val="88A94D"/>
      </a:accent1>
      <a:accent2>
        <a:srgbClr val="C4D649"/>
      </a:accent2>
      <a:accent3>
        <a:srgbClr val="E0EB9D"/>
      </a:accent3>
      <a:accent4>
        <a:srgbClr val="969696"/>
      </a:accent4>
      <a:accent5>
        <a:srgbClr val="DCDCDC"/>
      </a:accent5>
      <a:accent6>
        <a:srgbClr val="E6E6E6"/>
      </a:accent6>
      <a:hlink>
        <a:srgbClr val="1F6F3D"/>
      </a:hlink>
      <a:folHlink>
        <a:srgbClr val="1F6F3D"/>
      </a:folHlink>
    </a:clrScheme>
    <a:fontScheme name="grüner punkt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76213" indent="-176213">
          <a:buClr>
            <a:schemeClr val="bg2"/>
          </a:buClr>
          <a:buFont typeface="Arial" panose="020B0604020202020204" pitchFamily="34" charset="0"/>
          <a:buChar char="›"/>
          <a:defRPr sz="1600" dirty="0" err="1" smtClean="0"/>
        </a:defPPr>
      </a:lstStyle>
    </a:txDef>
  </a:objectDefaults>
  <a:extraClrSchemeLst>
    <a:extraClrScheme>
      <a:clrScheme name="DSD Master">
        <a:dk1>
          <a:srgbClr val="000000"/>
        </a:dk1>
        <a:lt1>
          <a:srgbClr val="FFFFFF"/>
        </a:lt1>
        <a:dk2>
          <a:srgbClr val="000000"/>
        </a:dk2>
        <a:lt2>
          <a:srgbClr val="1F6F3D"/>
        </a:lt2>
        <a:accent1>
          <a:srgbClr val="88A94D"/>
        </a:accent1>
        <a:accent2>
          <a:srgbClr val="C4D649"/>
        </a:accent2>
        <a:accent3>
          <a:srgbClr val="E0EB9D"/>
        </a:accent3>
        <a:accent4>
          <a:srgbClr val="969696"/>
        </a:accent4>
        <a:accent5>
          <a:srgbClr val="DCDCDC"/>
        </a:accent5>
        <a:accent6>
          <a:srgbClr val="E6E6E6"/>
        </a:accent6>
        <a:hlink>
          <a:srgbClr val="1F6F3D"/>
        </a:hlink>
        <a:folHlink>
          <a:srgbClr val="1F6F3D"/>
        </a:folHlink>
      </a:clrScheme>
    </a:extraClrScheme>
  </a:extraClrSchemeLst>
  <a:custClrLst>
    <a:custClr name="Dunkelgruen 50%">
      <a:srgbClr val="6CA88A"/>
    </a:custClr>
    <a:custClr name="Mittelgruen 50%">
      <a:srgbClr val="CAE09B"/>
    </a:custClr>
    <a:custClr name="Hellgruen 50%">
      <a:srgbClr val="E0EB9D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Dunkelblau">
      <a:srgbClr val="5188C7"/>
    </a:custClr>
    <a:custClr name="Hellblau">
      <a:srgbClr val="A8C3E3"/>
    </a:custClr>
    <a:custClr name="Gelb">
      <a:srgbClr val="FFED00"/>
    </a:custClr>
    <a:custClr name="Rot">
      <a:srgbClr val="E4032E"/>
    </a:custClr>
    <a:custClr name="Orange">
      <a:srgbClr val="F59E00"/>
    </a:custClr>
    <a:custClr name="Beige">
      <a:srgbClr val="CABA9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</a:theme>
</file>

<file path=ppt/theme/theme2.xml><?xml version="1.0" encoding="utf-8"?>
<a:theme xmlns:a="http://schemas.openxmlformats.org/drawingml/2006/main" name="Larissa">
  <a:themeElements>
    <a:clrScheme name="grüner punkt_colors">
      <a:dk1>
        <a:srgbClr val="000000"/>
      </a:dk1>
      <a:lt1>
        <a:srgbClr val="FFFFFF"/>
      </a:lt1>
      <a:dk2>
        <a:srgbClr val="000000"/>
      </a:dk2>
      <a:lt2>
        <a:srgbClr val="1F6F3D"/>
      </a:lt2>
      <a:accent1>
        <a:srgbClr val="88A94D"/>
      </a:accent1>
      <a:accent2>
        <a:srgbClr val="C4D649"/>
      </a:accent2>
      <a:accent3>
        <a:srgbClr val="E0EB9D"/>
      </a:accent3>
      <a:accent4>
        <a:srgbClr val="969696"/>
      </a:accent4>
      <a:accent5>
        <a:srgbClr val="DCDCDC"/>
      </a:accent5>
      <a:accent6>
        <a:srgbClr val="E6E6E6"/>
      </a:accent6>
      <a:hlink>
        <a:srgbClr val="1F6F3D"/>
      </a:hlink>
      <a:folHlink>
        <a:srgbClr val="1F6F3D"/>
      </a:folHlink>
    </a:clrScheme>
    <a:fontScheme name="grüner punkt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grüner punkt_colors">
      <a:dk1>
        <a:srgbClr val="000000"/>
      </a:dk1>
      <a:lt1>
        <a:srgbClr val="FFFFFF"/>
      </a:lt1>
      <a:dk2>
        <a:srgbClr val="000000"/>
      </a:dk2>
      <a:lt2>
        <a:srgbClr val="1F6F3D"/>
      </a:lt2>
      <a:accent1>
        <a:srgbClr val="88A94D"/>
      </a:accent1>
      <a:accent2>
        <a:srgbClr val="C4D649"/>
      </a:accent2>
      <a:accent3>
        <a:srgbClr val="E0EB9D"/>
      </a:accent3>
      <a:accent4>
        <a:srgbClr val="969696"/>
      </a:accent4>
      <a:accent5>
        <a:srgbClr val="DCDCDC"/>
      </a:accent5>
      <a:accent6>
        <a:srgbClr val="E6E6E6"/>
      </a:accent6>
      <a:hlink>
        <a:srgbClr val="1F6F3D"/>
      </a:hlink>
      <a:folHlink>
        <a:srgbClr val="1F6F3D"/>
      </a:folHlink>
    </a:clrScheme>
    <a:fontScheme name="grüner punkt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ab0a4f-e581-4d62-ae30-24d3b4eac335">
      <Value>615</Value>
      <Value>327</Value>
      <Value>326</Value>
      <Value>563</Value>
    </TaxCatchAll>
    <TaxKeywordTaxHTField xmlns="47ab0a4f-e581-4d62-ae30-24d3b4eac335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c895b9f9-c32d-4500-a09d-05754e4476ac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e6b70752-72be-40ea-ba85-6a40e8654e36</TermId>
        </TermInfo>
        <TermInfo xmlns="http://schemas.microsoft.com/office/infopath/2007/PartnerControls">
          <TermName xmlns="http://schemas.microsoft.com/office/infopath/2007/PartnerControls">Präsentationen</TermName>
          <TermId xmlns="http://schemas.microsoft.com/office/infopath/2007/PartnerControls">8b6ef17b-f41a-41ce-af9a-1a82ef7d4b02</TermId>
        </TermInfo>
        <TermInfo xmlns="http://schemas.microsoft.com/office/infopath/2007/PartnerControls">
          <TermName xmlns="http://schemas.microsoft.com/office/infopath/2007/PartnerControls">Folie</TermName>
          <TermId xmlns="http://schemas.microsoft.com/office/infopath/2007/PartnerControls">629801ac-41b1-4abc-ba9e-106d3fab323f</TermId>
        </TermInfo>
      </Terms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SD Formular" ma:contentTypeID="0x01010002D3BEEDF9BB9F44AF55E2F9D2E86B530081AFD9ABF832D54083A6FAF9AFAFC912" ma:contentTypeVersion="3" ma:contentTypeDescription="Formulare beim DSD" ma:contentTypeScope="" ma:versionID="d59b8282b8fa6ee7f2f4c91552d88af3">
  <xsd:schema xmlns:xsd="http://www.w3.org/2001/XMLSchema" xmlns:xs="http://www.w3.org/2001/XMLSchema" xmlns:p="http://schemas.microsoft.com/office/2006/metadata/properties" xmlns:ns2="47ab0a4f-e581-4d62-ae30-24d3b4eac335" targetNamespace="http://schemas.microsoft.com/office/2006/metadata/properties" ma:root="true" ma:fieldsID="907f9a5838a71b3212bdc235f9efe5f0" ns2:_="">
    <xsd:import namespace="47ab0a4f-e581-4d62-ae30-24d3b4eac335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b0a4f-e581-4d62-ae30-24d3b4eac33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Unternehmensstichwörter" ma:fieldId="{23f27201-bee3-471e-b2e7-b64fd8b7ca38}" ma:taxonomyMulti="true" ma:sspId="a4dc0337-e675-4104-bb34-ffab1544d53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f0daed25-afb2-4eac-becb-0f9b65a72af4}" ma:internalName="TaxCatchAll" ma:showField="CatchAllData" ma:web="47ab0a4f-e581-4d62-ae30-24d3b4eac3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f0daed25-afb2-4eac-becb-0f9b65a72af4}" ma:internalName="TaxCatchAllLabel" ma:readOnly="true" ma:showField="CatchAllDataLabel" ma:web="47ab0a4f-e581-4d62-ae30-24d3b4eac3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B0C540-19B1-4FD0-A623-E9999181B413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47ab0a4f-e581-4d62-ae30-24d3b4eac335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A41151-851D-479B-AF57-78457DA3ED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23BF61-364B-4557-8E49-2BAB074DE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ab0a4f-e581-4d62-ae30-24d3b4eac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17-05-04, DSD_006_PPT_MASTERVORLAGE_160729_bearbeitet_20170315</Template>
  <TotalTime>0</TotalTime>
  <Words>139</Words>
  <Application>Microsoft Office PowerPoint</Application>
  <PresentationFormat>Bildschirmpräsentation (4:3)</PresentationFormat>
  <Paragraphs>20</Paragraphs>
  <Slides>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DerGruenePunkt</vt:lpstr>
      <vt:lpstr>Marine Litter: “EPR as driver of the circularity of packaging“</vt:lpstr>
      <vt:lpstr>Marine Litter: „EPR as a driver of the circularity of packaging“</vt:lpstr>
      <vt:lpstr>Marine Litter: „EPR as a driver of the circularity of packaging“</vt:lpstr>
      <vt:lpstr>Marine Litter: „EPR as a driver of the circularity of packaging“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PowerPoint; Präsentationen; Folie; Vorlagen</cp:keywords>
  <cp:lastModifiedBy/>
  <cp:revision>1</cp:revision>
  <dcterms:created xsi:type="dcterms:W3CDTF">2017-05-16T10:04:03Z</dcterms:created>
  <dcterms:modified xsi:type="dcterms:W3CDTF">2018-11-15T15:30:11Z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0x01010002D3BEEDF9BB9F44AF55E2F9D2E86B530081AFD9ABF832D54083A6FAF9AFAFC912</vt:lpwstr>
  </property>
  <property fmtid="{D5CDD505-2E9C-101B-9397-08002B2CF9AE}" name="NXPowerLiteLastOptimized" pid="3">
    <vt:lpwstr>569361</vt:lpwstr>
  </property>
  <property fmtid="{D5CDD505-2E9C-101B-9397-08002B2CF9AE}" name="NXPowerLiteSettings" pid="4">
    <vt:lpwstr>C7000400038000</vt:lpwstr>
  </property>
  <property fmtid="{D5CDD505-2E9C-101B-9397-08002B2CF9AE}" name="NXPowerLiteVersion" pid="5">
    <vt:lpwstr>S8.2.2</vt:lpwstr>
  </property>
  <property fmtid="{D5CDD505-2E9C-101B-9397-08002B2CF9AE}" name="TaxKeyword" pid="6">
    <vt:lpwstr>326;#Vorlagen|c895b9f9-c32d-4500-a09d-05754e4476ac;#615;#PowerPoint|e6b70752-72be-40ea-ba85-6a40e8654e36;#327;#Präsentationen|8b6ef17b-f41a-41ce-af9a-1a82ef7d4b02;#563;#Folie|629801ac-41b1-4abc-ba9e-106d3fab323f</vt:lpwstr>
  </property>
</Properties>
</file>