
<file path=[Content_Types].xml><?xml version="1.0" encoding="utf-8"?>
<Types xmlns="http://schemas.openxmlformats.org/package/2006/content-types">
  <Default ContentType="image/png" Extension="png"/>
  <Default ContentType="application/pdf" Extension="pdf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7"/>
  </p:notesMasterIdLst>
  <p:handoutMasterIdLst>
    <p:handoutMasterId r:id="rId8"/>
  </p:handoutMasterIdLst>
  <p:sldIdLst>
    <p:sldId id="267" r:id="rId2"/>
    <p:sldId id="277" r:id="rId3"/>
    <p:sldId id="278" r:id="rId4"/>
    <p:sldId id="275" r:id="rId5"/>
    <p:sldId id="271" r:id="rId6"/>
  </p:sldIdLst>
  <p:sldSz cx="10688638" cy="7562850"/>
  <p:notesSz cx="6858000" cy="9144000"/>
  <p:defaultTextStyle>
    <a:defPPr>
      <a:defRPr lang="en-US"/>
    </a:defPPr>
    <a:lvl1pPr marL="0" algn="l" defTabSz="1043788" rtl="0" eaLnBrk="1" latinLnBrk="0" hangingPunct="1">
      <a:defRPr sz="2055" kern="1200">
        <a:solidFill>
          <a:schemeClr val="tx1"/>
        </a:solidFill>
        <a:latin typeface="+mn-lt"/>
        <a:ea typeface="+mn-ea"/>
        <a:cs typeface="+mn-cs"/>
      </a:defRPr>
    </a:lvl1pPr>
    <a:lvl2pPr marL="521894" algn="l" defTabSz="1043788" rtl="0" eaLnBrk="1" latinLnBrk="0" hangingPunct="1">
      <a:defRPr sz="2055" kern="1200">
        <a:solidFill>
          <a:schemeClr val="tx1"/>
        </a:solidFill>
        <a:latin typeface="+mn-lt"/>
        <a:ea typeface="+mn-ea"/>
        <a:cs typeface="+mn-cs"/>
      </a:defRPr>
    </a:lvl2pPr>
    <a:lvl3pPr marL="1043788" algn="l" defTabSz="1043788" rtl="0" eaLnBrk="1" latinLnBrk="0" hangingPunct="1">
      <a:defRPr sz="2055" kern="1200">
        <a:solidFill>
          <a:schemeClr val="tx1"/>
        </a:solidFill>
        <a:latin typeface="+mn-lt"/>
        <a:ea typeface="+mn-ea"/>
        <a:cs typeface="+mn-cs"/>
      </a:defRPr>
    </a:lvl3pPr>
    <a:lvl4pPr marL="1565681" algn="l" defTabSz="1043788" rtl="0" eaLnBrk="1" latinLnBrk="0" hangingPunct="1">
      <a:defRPr sz="2055" kern="1200">
        <a:solidFill>
          <a:schemeClr val="tx1"/>
        </a:solidFill>
        <a:latin typeface="+mn-lt"/>
        <a:ea typeface="+mn-ea"/>
        <a:cs typeface="+mn-cs"/>
      </a:defRPr>
    </a:lvl4pPr>
    <a:lvl5pPr marL="2087575" algn="l" defTabSz="1043788" rtl="0" eaLnBrk="1" latinLnBrk="0" hangingPunct="1">
      <a:defRPr sz="2055" kern="1200">
        <a:solidFill>
          <a:schemeClr val="tx1"/>
        </a:solidFill>
        <a:latin typeface="+mn-lt"/>
        <a:ea typeface="+mn-ea"/>
        <a:cs typeface="+mn-cs"/>
      </a:defRPr>
    </a:lvl5pPr>
    <a:lvl6pPr marL="2609469" algn="l" defTabSz="1043788" rtl="0" eaLnBrk="1" latinLnBrk="0" hangingPunct="1">
      <a:defRPr sz="2055" kern="1200">
        <a:solidFill>
          <a:schemeClr val="tx1"/>
        </a:solidFill>
        <a:latin typeface="+mn-lt"/>
        <a:ea typeface="+mn-ea"/>
        <a:cs typeface="+mn-cs"/>
      </a:defRPr>
    </a:lvl6pPr>
    <a:lvl7pPr marL="3131363" algn="l" defTabSz="1043788" rtl="0" eaLnBrk="1" latinLnBrk="0" hangingPunct="1">
      <a:defRPr sz="2055" kern="1200">
        <a:solidFill>
          <a:schemeClr val="tx1"/>
        </a:solidFill>
        <a:latin typeface="+mn-lt"/>
        <a:ea typeface="+mn-ea"/>
        <a:cs typeface="+mn-cs"/>
      </a:defRPr>
    </a:lvl7pPr>
    <a:lvl8pPr marL="3653257" algn="l" defTabSz="1043788" rtl="0" eaLnBrk="1" latinLnBrk="0" hangingPunct="1">
      <a:defRPr sz="2055" kern="1200">
        <a:solidFill>
          <a:schemeClr val="tx1"/>
        </a:solidFill>
        <a:latin typeface="+mn-lt"/>
        <a:ea typeface="+mn-ea"/>
        <a:cs typeface="+mn-cs"/>
      </a:defRPr>
    </a:lvl8pPr>
    <a:lvl9pPr marL="4175150" algn="l" defTabSz="1043788" rtl="0" eaLnBrk="1" latinLnBrk="0" hangingPunct="1">
      <a:defRPr sz="20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017F"/>
    <a:srgbClr val="3127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3" autoAdjust="0"/>
    <p:restoredTop sz="92639" autoAdjust="0"/>
  </p:normalViewPr>
  <p:slideViewPr>
    <p:cSldViewPr snapToGrid="0">
      <p:cViewPr varScale="1">
        <p:scale>
          <a:sx n="77" d="100"/>
          <a:sy n="77" d="100"/>
        </p:scale>
        <p:origin x="102" y="366"/>
      </p:cViewPr>
      <p:guideLst>
        <p:guide orient="horz" pos="2382"/>
        <p:guide pos="336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198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BD5A4-BB20-4D68-A2DE-85B3F0D77BE4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3E258-B00B-4BCE-B1ED-AAB17927C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618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E4269-B7A2-4350-8606-C73FDD22EE02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4D54C-6D37-4655-913E-73E8A56A3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327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4D54C-6D37-4655-913E-73E8A56A384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920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4D54C-6D37-4655-913E-73E8A56A384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987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7" Type="http://schemas.openxmlformats.org/officeDocument/2006/relationships/hyperlink" Target="mailto:secretariat@eaureau.org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5.pd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irst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" t="13511" r="26" b="17429"/>
          <a:stretch/>
        </p:blipFill>
        <p:spPr>
          <a:xfrm flipH="1">
            <a:off x="0" y="0"/>
            <a:ext cx="10688638" cy="49209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4370" y="5202985"/>
            <a:ext cx="8962010" cy="76395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3600" b="1" baseline="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lnSpc>
                <a:spcPct val="0"/>
              </a:lnSpc>
            </a:pP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64370" y="6194801"/>
            <a:ext cx="6436434" cy="467171"/>
          </a:xfrm>
        </p:spPr>
        <p:txBody>
          <a:bodyPr/>
          <a:lstStyle>
            <a:lvl1pPr marL="0" indent="0" algn="l">
              <a:buNone/>
              <a:defRPr lang="fr-FR" sz="2000" b="1" i="0" kern="1200" baseline="0" smtClean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04200" indent="0" algn="ctr">
              <a:buNone/>
              <a:defRPr sz="2206"/>
            </a:lvl2pPr>
            <a:lvl3pPr marL="1008400" indent="0" algn="ctr">
              <a:buNone/>
              <a:defRPr sz="1985"/>
            </a:lvl3pPr>
            <a:lvl4pPr marL="1512600" indent="0" algn="ctr">
              <a:buNone/>
              <a:defRPr sz="1764"/>
            </a:lvl4pPr>
            <a:lvl5pPr marL="2016801" indent="0" algn="ctr">
              <a:buNone/>
              <a:defRPr sz="1764"/>
            </a:lvl5pPr>
            <a:lvl6pPr marL="2521001" indent="0" algn="ctr">
              <a:buNone/>
              <a:defRPr sz="1764"/>
            </a:lvl6pPr>
            <a:lvl7pPr marL="3025201" indent="0" algn="ctr">
              <a:buNone/>
              <a:defRPr sz="1764"/>
            </a:lvl7pPr>
            <a:lvl8pPr marL="3529401" indent="0" algn="ctr">
              <a:buNone/>
              <a:defRPr sz="1764"/>
            </a:lvl8pPr>
            <a:lvl9pPr marL="4033601" indent="0" algn="ctr">
              <a:buNone/>
              <a:defRPr sz="1764"/>
            </a:lvl9pPr>
          </a:lstStyle>
          <a:p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name</a:t>
            </a:r>
            <a:endParaRPr lang="en-US" dirty="0"/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768" y="859137"/>
            <a:ext cx="2387272" cy="2387272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9" name="Espace réservé du contenu 18"/>
          <p:cNvSpPr>
            <a:spLocks noGrp="1"/>
          </p:cNvSpPr>
          <p:nvPr>
            <p:ph sz="quarter" idx="10" hasCustomPrompt="1"/>
          </p:nvPr>
        </p:nvSpPr>
        <p:spPr>
          <a:xfrm>
            <a:off x="564370" y="6889836"/>
            <a:ext cx="6437313" cy="456658"/>
          </a:xfr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rgbClr val="312783"/>
                </a:solidFill>
              </a:defRPr>
            </a:lvl1pPr>
          </a:lstStyle>
          <a:p>
            <a:pPr lvl="0"/>
            <a:r>
              <a:rPr lang="fr-BE" dirty="0" err="1" smtClean="0"/>
              <a:t>Your</a:t>
            </a:r>
            <a:r>
              <a:rPr lang="fr-BE" dirty="0" smtClean="0"/>
              <a:t> EurEau </a:t>
            </a:r>
            <a:r>
              <a:rPr lang="fr-BE" dirty="0" err="1" smtClean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042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4"/>
          <p:cNvSpPr txBox="1">
            <a:spLocks/>
          </p:cNvSpPr>
          <p:nvPr/>
        </p:nvSpPr>
        <p:spPr>
          <a:xfrm>
            <a:off x="267217" y="7194190"/>
            <a:ext cx="3384735" cy="218104"/>
          </a:xfrm>
          <a:prstGeom prst="rect">
            <a:avLst/>
          </a:prstGeom>
        </p:spPr>
        <p:txBody>
          <a:bodyPr/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000" b="0" baseline="30000" smtClean="0"/>
            </a:lvl1pPr>
          </a:lstStyle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</a:t>
            </a:r>
            <a:r>
              <a:rPr kumimoji="0" lang="fr-FR" sz="1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Water </a:t>
            </a:r>
            <a:r>
              <a:rPr kumimoji="0" lang="fr-FR" sz="1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Matters</a:t>
            </a:r>
            <a:r>
              <a:rPr kumimoji="0" lang="fr-FR" sz="1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6" name="Espace réservé du pied de page 4"/>
          <p:cNvSpPr txBox="1">
            <a:spLocks/>
          </p:cNvSpPr>
          <p:nvPr/>
        </p:nvSpPr>
        <p:spPr>
          <a:xfrm>
            <a:off x="9324431" y="7194190"/>
            <a:ext cx="1278545" cy="218104"/>
          </a:xfrm>
          <a:prstGeom prst="rect">
            <a:avLst/>
          </a:prstGeom>
        </p:spPr>
        <p:txBody>
          <a:bodyPr/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000" b="0" baseline="30000" smtClean="0"/>
            </a:lvl1pPr>
          </a:lstStyle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C7017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eureau.org</a:t>
            </a:r>
            <a:endParaRPr kumimoji="0" lang="fr-FR" sz="1200" b="0" i="0" u="none" strike="noStrike" kern="1200" cap="none" spc="0" normalizeH="0" baseline="30000" noProof="0" dirty="0" smtClean="0">
              <a:ln>
                <a:noFill/>
              </a:ln>
              <a:solidFill>
                <a:srgbClr val="C7017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550" y="138954"/>
            <a:ext cx="926592" cy="1365504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27113" y="471662"/>
            <a:ext cx="7235825" cy="700088"/>
          </a:xfrm>
        </p:spPr>
        <p:txBody>
          <a:bodyPr>
            <a:noAutofit/>
          </a:bodyPr>
          <a:lstStyle>
            <a:lvl1pPr marL="0" indent="0">
              <a:buNone/>
              <a:defRPr sz="3600" b="1" baseline="0">
                <a:solidFill>
                  <a:srgbClr val="C7017F"/>
                </a:solidFill>
              </a:defRPr>
            </a:lvl1pPr>
          </a:lstStyle>
          <a:p>
            <a:pPr lvl="0"/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endParaRPr lang="fr-B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96950" y="1800665"/>
            <a:ext cx="8659813" cy="4946210"/>
          </a:xfrm>
        </p:spPr>
        <p:txBody>
          <a:bodyPr/>
          <a:lstStyle>
            <a:lvl4pPr>
              <a:defRPr>
                <a:solidFill>
                  <a:srgbClr val="312783"/>
                </a:solidFill>
              </a:defRPr>
            </a:lvl4pPr>
            <a:lvl5pPr>
              <a:defRPr>
                <a:solidFill>
                  <a:srgbClr val="31278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59840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4"/>
          <p:cNvSpPr txBox="1">
            <a:spLocks/>
          </p:cNvSpPr>
          <p:nvPr/>
        </p:nvSpPr>
        <p:spPr>
          <a:xfrm>
            <a:off x="267217" y="7194190"/>
            <a:ext cx="3384735" cy="218104"/>
          </a:xfrm>
          <a:prstGeom prst="rect">
            <a:avLst/>
          </a:prstGeom>
        </p:spPr>
        <p:txBody>
          <a:bodyPr/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000" b="0" baseline="30000" smtClean="0"/>
            </a:lvl1pPr>
          </a:lstStyle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</a:t>
            </a:r>
            <a:r>
              <a:rPr kumimoji="0" lang="fr-FR" sz="1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Water </a:t>
            </a:r>
            <a:r>
              <a:rPr kumimoji="0" lang="fr-FR" sz="1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Matters</a:t>
            </a:r>
            <a:r>
              <a:rPr kumimoji="0" lang="fr-FR" sz="1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6" name="Espace réservé du pied de page 4"/>
          <p:cNvSpPr txBox="1">
            <a:spLocks/>
          </p:cNvSpPr>
          <p:nvPr/>
        </p:nvSpPr>
        <p:spPr>
          <a:xfrm>
            <a:off x="9324431" y="7194190"/>
            <a:ext cx="1278545" cy="218104"/>
          </a:xfrm>
          <a:prstGeom prst="rect">
            <a:avLst/>
          </a:prstGeom>
        </p:spPr>
        <p:txBody>
          <a:bodyPr/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000" b="0" baseline="30000" smtClean="0"/>
            </a:lvl1pPr>
          </a:lstStyle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C7017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eureau.org</a:t>
            </a:r>
            <a:endParaRPr kumimoji="0" lang="fr-FR" sz="1200" b="0" i="0" u="none" strike="noStrike" kern="1200" cap="none" spc="0" normalizeH="0" baseline="30000" noProof="0" dirty="0" smtClean="0">
              <a:ln>
                <a:noFill/>
              </a:ln>
              <a:solidFill>
                <a:srgbClr val="C7017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550" y="138954"/>
            <a:ext cx="926592" cy="1365504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96950" y="1800665"/>
            <a:ext cx="8659813" cy="4946210"/>
          </a:xfrm>
        </p:spPr>
        <p:txBody>
          <a:bodyPr/>
          <a:lstStyle>
            <a:lvl4pPr>
              <a:defRPr>
                <a:solidFill>
                  <a:srgbClr val="312783"/>
                </a:solidFill>
              </a:defRPr>
            </a:lvl4pPr>
            <a:lvl5pPr>
              <a:defRPr>
                <a:solidFill>
                  <a:srgbClr val="31278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78593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4"/>
          <p:cNvSpPr txBox="1">
            <a:spLocks/>
          </p:cNvSpPr>
          <p:nvPr/>
        </p:nvSpPr>
        <p:spPr>
          <a:xfrm>
            <a:off x="267217" y="7194190"/>
            <a:ext cx="3384735" cy="218104"/>
          </a:xfrm>
          <a:prstGeom prst="rect">
            <a:avLst/>
          </a:prstGeom>
        </p:spPr>
        <p:txBody>
          <a:bodyPr/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000" b="0" baseline="30000" smtClean="0"/>
            </a:lvl1pPr>
          </a:lstStyle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</a:t>
            </a:r>
            <a:r>
              <a:rPr kumimoji="0" lang="fr-FR" sz="1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Water </a:t>
            </a:r>
            <a:r>
              <a:rPr kumimoji="0" lang="fr-FR" sz="1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Matters</a:t>
            </a:r>
            <a:r>
              <a:rPr kumimoji="0" lang="fr-FR" sz="1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6" name="Espace réservé du pied de page 4"/>
          <p:cNvSpPr txBox="1">
            <a:spLocks/>
          </p:cNvSpPr>
          <p:nvPr/>
        </p:nvSpPr>
        <p:spPr>
          <a:xfrm>
            <a:off x="9324431" y="7194190"/>
            <a:ext cx="1278545" cy="218104"/>
          </a:xfrm>
          <a:prstGeom prst="rect">
            <a:avLst/>
          </a:prstGeom>
        </p:spPr>
        <p:txBody>
          <a:bodyPr/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000" b="0" baseline="30000" smtClean="0"/>
            </a:lvl1pPr>
          </a:lstStyle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C7017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eureau.org</a:t>
            </a:r>
            <a:endParaRPr kumimoji="0" lang="fr-FR" sz="1200" b="0" i="0" u="none" strike="noStrike" kern="1200" cap="none" spc="0" normalizeH="0" baseline="30000" noProof="0" dirty="0" smtClean="0">
              <a:ln>
                <a:noFill/>
              </a:ln>
              <a:solidFill>
                <a:srgbClr val="C7017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550" y="141469"/>
            <a:ext cx="926592" cy="136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819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hank you for your attention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562849" y="5435389"/>
            <a:ext cx="7112000" cy="38100"/>
          </a:xfrm>
          <a:prstGeom prst="rect">
            <a:avLst/>
          </a:prstGeom>
        </p:spPr>
      </p:pic>
      <p:sp>
        <p:nvSpPr>
          <p:cNvPr id="1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629150" y="3789757"/>
            <a:ext cx="8998269" cy="452438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 b="1" i="0" baseline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nl-BE" dirty="0" smtClean="0"/>
              <a:t>Your name </a:t>
            </a:r>
            <a:r>
              <a:rPr lang="nl-BE" dirty="0" err="1" smtClean="0"/>
              <a:t>again</a:t>
            </a:r>
            <a:r>
              <a:rPr lang="nl-BE" dirty="0" smtClean="0"/>
              <a:t> – </a:t>
            </a:r>
            <a:r>
              <a:rPr lang="nl-BE" dirty="0" err="1" smtClean="0"/>
              <a:t>your</a:t>
            </a:r>
            <a:r>
              <a:rPr lang="nl-BE" dirty="0" smtClean="0"/>
              <a:t> email </a:t>
            </a:r>
            <a:r>
              <a:rPr lang="nl-BE" dirty="0" err="1" smtClean="0"/>
              <a:t>address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9" hasCustomPrompt="1"/>
          </p:nvPr>
        </p:nvSpPr>
        <p:spPr>
          <a:xfrm>
            <a:off x="629150" y="4291176"/>
            <a:ext cx="8998269" cy="437403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 b="0" i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dirty="0" err="1" smtClean="0">
                <a:solidFill>
                  <a:srgbClr val="312783"/>
                </a:solidFill>
              </a:rPr>
              <a:t>EurEau</a:t>
            </a:r>
            <a:r>
              <a:rPr lang="en-GB" dirty="0" smtClean="0">
                <a:solidFill>
                  <a:srgbClr val="312783"/>
                </a:solidFill>
              </a:rPr>
              <a:t> title 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57" y="5473489"/>
            <a:ext cx="1306139" cy="1924837"/>
          </a:xfrm>
          <a:prstGeom prst="rect">
            <a:avLst/>
          </a:prstGeom>
        </p:spPr>
      </p:pic>
      <p:sp>
        <p:nvSpPr>
          <p:cNvPr id="11" name="Espace réservé du texte 17"/>
          <p:cNvSpPr>
            <a:spLocks noGrp="1"/>
          </p:cNvSpPr>
          <p:nvPr>
            <p:ph type="body" sz="quarter" idx="20" hasCustomPrompt="1"/>
          </p:nvPr>
        </p:nvSpPr>
        <p:spPr>
          <a:xfrm>
            <a:off x="629150" y="4777560"/>
            <a:ext cx="9022020" cy="437413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 b="0" i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dirty="0" smtClean="0">
                <a:solidFill>
                  <a:srgbClr val="312783"/>
                </a:solidFill>
              </a:rPr>
              <a:t>Your job title in your organisation – your organisation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6567053" y="6073500"/>
            <a:ext cx="3740727" cy="724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EurEau. Water Matters.</a:t>
            </a:r>
          </a:p>
          <a:p>
            <a:r>
              <a:rPr lang="en-GB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www.eureau.org</a:t>
            </a:r>
            <a:endParaRPr lang="fr-BE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657595" y="6051187"/>
            <a:ext cx="32192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Rue du Luxembourg 47-51,</a:t>
            </a:r>
          </a:p>
          <a:p>
            <a:r>
              <a:rPr lang="en-GB" sz="11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B-1050 Brussels, Belgium</a:t>
            </a:r>
          </a:p>
          <a:p>
            <a:r>
              <a:rPr lang="en-GB" sz="11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Tel: +32 (0)2 706 40 80</a:t>
            </a:r>
          </a:p>
          <a:p>
            <a:r>
              <a:rPr lang="en-GB" sz="11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7"/>
              </a:rPr>
              <a:t>secretariat@eureau.org</a:t>
            </a:r>
            <a:endParaRPr lang="en-GB" sz="1100" dirty="0" smtClean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629150" y="896044"/>
            <a:ext cx="93010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10437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 smtClean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3091966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4844" y="402654"/>
            <a:ext cx="9218950" cy="1461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844" y="2013259"/>
            <a:ext cx="9218950" cy="479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24957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705" r:id="rId2"/>
    <p:sldLayoutId id="2147483708" r:id="rId3"/>
    <p:sldLayoutId id="2147483707" r:id="rId4"/>
    <p:sldLayoutId id="2147483702" r:id="rId5"/>
  </p:sldLayoutIdLst>
  <p:timing>
    <p:tnLst>
      <p:par>
        <p:cTn id="1" dur="indefinite" restart="never" nodeType="tmRoot"/>
      </p:par>
    </p:tnLst>
  </p:timing>
  <p:txStyles>
    <p:titleStyle>
      <a:lvl1pPr algn="l" defTabSz="1008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C7017F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457200" marR="0" indent="-457200" algn="l" defTabSz="1008400" rtl="0" eaLnBrk="1" fontAlgn="auto" latinLnBrk="0" hangingPunct="1">
        <a:lnSpc>
          <a:spcPct val="100000"/>
        </a:lnSpc>
        <a:spcBef>
          <a:spcPts val="1103"/>
        </a:spcBef>
        <a:spcAft>
          <a:spcPts val="0"/>
        </a:spcAft>
        <a:buClr>
          <a:srgbClr val="312783"/>
        </a:buClr>
        <a:buSzPct val="100000"/>
        <a:buFont typeface="Verdana" panose="020B0604030504040204" pitchFamily="34" charset="0"/>
        <a:buChar char="~"/>
        <a:tabLst/>
        <a:defRPr sz="3200" kern="1200">
          <a:solidFill>
            <a:srgbClr val="312783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56300" indent="-360000" algn="l" defTabSz="1008400" rtl="0" eaLnBrk="1" latinLnBrk="0" hangingPunct="1">
        <a:lnSpc>
          <a:spcPct val="100000"/>
        </a:lnSpc>
        <a:spcBef>
          <a:spcPts val="1200"/>
        </a:spcBef>
        <a:buSzPct val="100000"/>
        <a:buFont typeface="Verdana" panose="020B0604030504040204" pitchFamily="34" charset="0"/>
        <a:buChar char="~"/>
        <a:defRPr sz="2800" kern="1200">
          <a:solidFill>
            <a:srgbClr val="C7017F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260500" indent="-360000" algn="l" defTabSz="1008400" rtl="0" eaLnBrk="1" latinLnBrk="0" hangingPunct="1">
        <a:lnSpc>
          <a:spcPct val="100000"/>
        </a:lnSpc>
        <a:spcBef>
          <a:spcPts val="1200"/>
        </a:spcBef>
        <a:buClr>
          <a:srgbClr val="312783"/>
        </a:buClr>
        <a:buSzPct val="100000"/>
        <a:buFont typeface="Arial" panose="020B0604020202020204" pitchFamily="34" charset="0"/>
        <a:buChar char="•"/>
        <a:defRPr sz="2400" kern="1200">
          <a:solidFill>
            <a:srgbClr val="312783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7647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2689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7731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73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15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57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4370" y="5127172"/>
            <a:ext cx="9396059" cy="1502780"/>
          </a:xfrm>
        </p:spPr>
        <p:txBody>
          <a:bodyPr>
            <a:normAutofit fontScale="90000"/>
          </a:bodyPr>
          <a:lstStyle/>
          <a:p>
            <a:r>
              <a:rPr lang="en-GB" b="0" dirty="0"/>
              <a:t/>
            </a:r>
            <a:br>
              <a:rPr lang="en-GB" b="0" dirty="0"/>
            </a:br>
            <a:r>
              <a:rPr lang="en-GB" dirty="0" smtClean="0"/>
              <a:t>Marine </a:t>
            </a:r>
            <a:r>
              <a:rPr lang="en-GB" dirty="0"/>
              <a:t>litter: What role for </a:t>
            </a:r>
            <a:r>
              <a:rPr lang="en-GB" dirty="0" smtClean="0"/>
              <a:t>EPR?</a:t>
            </a:r>
            <a:br>
              <a:rPr lang="en-GB" dirty="0" smtClean="0"/>
            </a:br>
            <a:r>
              <a:rPr lang="en-GB" sz="1100" dirty="0" smtClean="0"/>
              <a:t/>
            </a:r>
            <a:br>
              <a:rPr lang="en-GB" sz="1100" dirty="0" smtClean="0"/>
            </a:br>
            <a:r>
              <a:rPr lang="en-GB" b="0" dirty="0"/>
              <a:t>Micro Plastics: </a:t>
            </a:r>
            <a:r>
              <a:rPr lang="en-GB" b="0" dirty="0" smtClean="0"/>
              <a:t>EPR </a:t>
            </a:r>
            <a:r>
              <a:rPr lang="en-GB" b="0" dirty="0"/>
              <a:t>as a driver of sustainable product </a:t>
            </a:r>
            <a:r>
              <a:rPr lang="en-GB" b="0" dirty="0" smtClean="0"/>
              <a:t>design  </a:t>
            </a:r>
            <a:endParaRPr lang="fr-BE" b="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64370" y="6749236"/>
            <a:ext cx="6436434" cy="467171"/>
          </a:xfrm>
        </p:spPr>
        <p:txBody>
          <a:bodyPr>
            <a:normAutofit fontScale="92500"/>
          </a:bodyPr>
          <a:lstStyle/>
          <a:p>
            <a:r>
              <a:rPr lang="fr-BE" dirty="0"/>
              <a:t>Oliver LOEBEL </a:t>
            </a:r>
            <a:r>
              <a:rPr lang="fr-BE" dirty="0" smtClean="0"/>
              <a:t>		 </a:t>
            </a:r>
            <a:r>
              <a:rPr lang="fr-BE" dirty="0" err="1">
                <a:solidFill>
                  <a:srgbClr val="312783"/>
                </a:solidFill>
              </a:rPr>
              <a:t>Secretary</a:t>
            </a:r>
            <a:r>
              <a:rPr lang="fr-BE" dirty="0">
                <a:solidFill>
                  <a:srgbClr val="312783"/>
                </a:solidFill>
              </a:rPr>
              <a:t> General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1598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14400"/>
            <a:ext cx="7021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 Treaty</a:t>
            </a:r>
            <a:endParaRPr lang="en-GB" sz="4800" b="1" dirty="0">
              <a:solidFill>
                <a:srgbClr val="C7017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2097700"/>
            <a:ext cx="853984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  <a:tabLst>
                <a:tab pos="5671185" algn="r"/>
              </a:tabLst>
            </a:pPr>
            <a:r>
              <a:rPr lang="en-GB" sz="3600" dirty="0" smtClean="0">
                <a:solidFill>
                  <a:srgbClr val="29235C"/>
                </a:solidFill>
                <a:latin typeface="Verdana" panose="020B0604030504040204" pitchFamily="34" charset="0"/>
                <a:ea typeface="Cambria" panose="02040503050406030204" pitchFamily="18" charset="0"/>
                <a:cs typeface="CrimsonText-Roman"/>
              </a:rPr>
              <a:t>“</a:t>
            </a:r>
            <a:r>
              <a:rPr lang="en-GB" sz="3600" dirty="0">
                <a:solidFill>
                  <a:srgbClr val="29235C"/>
                </a:solidFill>
                <a:latin typeface="Verdana" panose="020B0604030504040204" pitchFamily="34" charset="0"/>
                <a:ea typeface="Cambria" panose="02040503050406030204" pitchFamily="18" charset="0"/>
                <a:cs typeface="CrimsonText-Roman"/>
              </a:rPr>
              <a:t>Union policy on the environment </a:t>
            </a:r>
            <a:r>
              <a:rPr lang="en-GB" sz="3600" dirty="0" smtClean="0">
                <a:solidFill>
                  <a:srgbClr val="29235C"/>
                </a:solidFill>
                <a:latin typeface="Verdana" panose="020B0604030504040204" pitchFamily="34" charset="0"/>
                <a:ea typeface="Cambria" panose="02040503050406030204" pitchFamily="18" charset="0"/>
                <a:cs typeface="CrimsonText-Roman"/>
              </a:rPr>
              <a:t>… shall </a:t>
            </a:r>
            <a:r>
              <a:rPr lang="en-GB" sz="3600" dirty="0">
                <a:solidFill>
                  <a:srgbClr val="29235C"/>
                </a:solidFill>
                <a:latin typeface="Verdana" panose="020B0604030504040204" pitchFamily="34" charset="0"/>
                <a:ea typeface="Cambria" panose="02040503050406030204" pitchFamily="18" charset="0"/>
                <a:cs typeface="CrimsonText-Roman"/>
              </a:rPr>
              <a:t>be based on the precautionary principle and on the principles that preventive action should be taken, </a:t>
            </a:r>
            <a:r>
              <a:rPr lang="en-GB" sz="3600" b="1" dirty="0">
                <a:solidFill>
                  <a:srgbClr val="C7017F"/>
                </a:solidFill>
                <a:latin typeface="Verdana" panose="020B0604030504040204" pitchFamily="34" charset="0"/>
                <a:ea typeface="Cambria" panose="02040503050406030204" pitchFamily="18" charset="0"/>
                <a:cs typeface="CrimsonText-Roman"/>
              </a:rPr>
              <a:t>that environmental damage should </a:t>
            </a:r>
            <a:r>
              <a:rPr lang="en-GB" sz="3600" b="1" u="sng" dirty="0">
                <a:solidFill>
                  <a:srgbClr val="C7017F"/>
                </a:solidFill>
                <a:latin typeface="Verdana" panose="020B0604030504040204" pitchFamily="34" charset="0"/>
                <a:ea typeface="Cambria" panose="02040503050406030204" pitchFamily="18" charset="0"/>
                <a:cs typeface="CrimsonText-Roman"/>
              </a:rPr>
              <a:t>as a priority </a:t>
            </a:r>
            <a:r>
              <a:rPr lang="en-GB" sz="3600" b="1" dirty="0">
                <a:solidFill>
                  <a:srgbClr val="C7017F"/>
                </a:solidFill>
                <a:latin typeface="Verdana" panose="020B0604030504040204" pitchFamily="34" charset="0"/>
                <a:ea typeface="Cambria" panose="02040503050406030204" pitchFamily="18" charset="0"/>
                <a:cs typeface="CrimsonText-Roman"/>
              </a:rPr>
              <a:t>be rectified at source</a:t>
            </a:r>
            <a:r>
              <a:rPr lang="en-GB" sz="3600" dirty="0">
                <a:solidFill>
                  <a:srgbClr val="29235C"/>
                </a:solidFill>
                <a:latin typeface="Verdana" panose="020B0604030504040204" pitchFamily="34" charset="0"/>
                <a:ea typeface="Cambria" panose="02040503050406030204" pitchFamily="18" charset="0"/>
                <a:cs typeface="CrimsonText-Roman"/>
              </a:rPr>
              <a:t> and that </a:t>
            </a:r>
            <a:r>
              <a:rPr lang="en-GB" sz="3600" b="1" dirty="0">
                <a:solidFill>
                  <a:srgbClr val="C7017F"/>
                </a:solidFill>
                <a:latin typeface="Verdana" panose="020B0604030504040204" pitchFamily="34" charset="0"/>
                <a:ea typeface="Cambria" panose="02040503050406030204" pitchFamily="18" charset="0"/>
                <a:cs typeface="CrimsonText-Roman"/>
              </a:rPr>
              <a:t>the polluter should pay.</a:t>
            </a:r>
            <a:r>
              <a:rPr lang="en-GB" sz="3600" dirty="0">
                <a:solidFill>
                  <a:srgbClr val="29235C"/>
                </a:solidFill>
                <a:latin typeface="Verdana" panose="020B0604030504040204" pitchFamily="34" charset="0"/>
                <a:ea typeface="Cambria" panose="02040503050406030204" pitchFamily="18" charset="0"/>
                <a:cs typeface="CrimsonText-Roman"/>
              </a:rPr>
              <a:t>”</a:t>
            </a:r>
            <a:endParaRPr lang="en-GB" sz="3600" dirty="0">
              <a:solidFill>
                <a:srgbClr val="29235C"/>
              </a:solidFill>
              <a:effectLst/>
              <a:latin typeface="Verdana" panose="020B0604030504040204" pitchFamily="34" charset="0"/>
              <a:ea typeface="Cambria" panose="02040503050406030204" pitchFamily="18" charset="0"/>
              <a:cs typeface="CrimsonText-Semibold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8295" y="6801629"/>
            <a:ext cx="19223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i="1" dirty="0" smtClean="0">
                <a:solidFill>
                  <a:srgbClr val="29235C"/>
                </a:solidFill>
                <a:latin typeface="Verdana" panose="020B0604030504040204" pitchFamily="34" charset="0"/>
                <a:ea typeface="Cambria" panose="02040503050406030204" pitchFamily="18" charset="0"/>
                <a:cs typeface="CrimsonText-Roman"/>
              </a:rPr>
              <a:t>Article </a:t>
            </a:r>
            <a:r>
              <a:rPr lang="en-GB" sz="2000" i="1" dirty="0">
                <a:solidFill>
                  <a:srgbClr val="29235C"/>
                </a:solidFill>
                <a:latin typeface="Verdana" panose="020B0604030504040204" pitchFamily="34" charset="0"/>
                <a:ea typeface="Cambria" panose="02040503050406030204" pitchFamily="18" charset="0"/>
                <a:cs typeface="CrimsonText-Roman"/>
              </a:rPr>
              <a:t>191.2 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50282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65414" y="3037113"/>
            <a:ext cx="1861458" cy="1583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Synthetic clothing producer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 rot="5400000">
            <a:off x="1580111" y="2460147"/>
            <a:ext cx="573328" cy="528204"/>
          </a:xfrm>
          <a:prstGeom prst="rightArrow">
            <a:avLst/>
          </a:prstGeom>
          <a:solidFill>
            <a:srgbClr val="C701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6294665" y="3087964"/>
            <a:ext cx="1959428" cy="1583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Waste water treatment plant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1760" y="858509"/>
            <a:ext cx="3275111" cy="1508105"/>
          </a:xfrm>
          <a:prstGeom prst="rect">
            <a:avLst/>
          </a:prstGeom>
          <a:noFill/>
          <a:ln>
            <a:solidFill>
              <a:srgbClr val="C7017F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u="sng" dirty="0" smtClean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Starting point: </a:t>
            </a:r>
            <a:r>
              <a:rPr lang="en-GB" sz="2400" b="1" dirty="0" smtClean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Control at source:</a:t>
            </a:r>
          </a:p>
          <a:p>
            <a:r>
              <a:rPr lang="en-GB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en-GB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Ecodesign</a:t>
            </a:r>
            <a:endParaRPr lang="en-GB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Innovation</a:t>
            </a:r>
            <a:endParaRPr lang="en-GB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1760" y="5258403"/>
            <a:ext cx="3275111" cy="1815882"/>
          </a:xfrm>
          <a:prstGeom prst="rect">
            <a:avLst/>
          </a:prstGeom>
          <a:noFill/>
          <a:ln>
            <a:solidFill>
              <a:srgbClr val="C7017F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Producer:</a:t>
            </a:r>
          </a:p>
          <a:p>
            <a:r>
              <a:rPr lang="en-GB" sz="2000" b="1" dirty="0" smtClean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Designs product</a:t>
            </a:r>
          </a:p>
          <a:p>
            <a:r>
              <a:rPr lang="en-GB" sz="2000" b="1" dirty="0" smtClean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Tests product</a:t>
            </a:r>
          </a:p>
          <a:p>
            <a:r>
              <a:rPr lang="en-GB" sz="2000" b="1" dirty="0" smtClean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Markets product</a:t>
            </a:r>
            <a:endParaRPr lang="en-GB" sz="2000" b="1" dirty="0" smtClean="0">
              <a:solidFill>
                <a:srgbClr val="C7017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b="1" dirty="0" smtClean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Wants </a:t>
            </a:r>
            <a:r>
              <a:rPr lang="en-GB" sz="2000" b="1" dirty="0" err="1" smtClean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RoI</a:t>
            </a:r>
            <a:endParaRPr lang="en-GB" sz="2000" b="1" dirty="0">
              <a:solidFill>
                <a:srgbClr val="C7017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238250" y="2927829"/>
            <a:ext cx="0" cy="4318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own Arrow 7"/>
          <p:cNvSpPr/>
          <p:nvPr/>
        </p:nvSpPr>
        <p:spPr>
          <a:xfrm rot="10800000">
            <a:off x="1624691" y="4653643"/>
            <a:ext cx="506186" cy="538843"/>
          </a:xfrm>
          <a:prstGeom prst="downArrow">
            <a:avLst/>
          </a:prstGeom>
          <a:solidFill>
            <a:srgbClr val="C701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7017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8489645" y="5524711"/>
            <a:ext cx="2264654" cy="7674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Environment</a:t>
            </a:r>
            <a:endParaRPr lang="en-GB" sz="2400" dirty="0">
              <a:solidFill>
                <a:srgbClr val="C7017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314700" y="3069771"/>
            <a:ext cx="1959428" cy="1583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phase (wear &amp; tear, washing)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256678" y="677002"/>
            <a:ext cx="2981572" cy="2230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Arrow 15"/>
          <p:cNvSpPr/>
          <p:nvPr/>
        </p:nvSpPr>
        <p:spPr>
          <a:xfrm>
            <a:off x="8239355" y="3757682"/>
            <a:ext cx="2070550" cy="220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 rot="18731673">
            <a:off x="4737837" y="2038050"/>
            <a:ext cx="2891979" cy="1660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>
            <a:off x="2726872" y="3337910"/>
            <a:ext cx="587828" cy="10839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>
            <a:off x="5274127" y="3248101"/>
            <a:ext cx="1020538" cy="12635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 rot="2241226">
            <a:off x="7036723" y="1297806"/>
            <a:ext cx="2574899" cy="7674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Environment</a:t>
            </a:r>
            <a:endParaRPr lang="en-GB" sz="2400" dirty="0">
              <a:solidFill>
                <a:srgbClr val="C7017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8748860">
            <a:off x="5591684" y="1321730"/>
            <a:ext cx="1737885" cy="408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Fibres to air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51592" y="3505749"/>
            <a:ext cx="1143073" cy="724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Fibres to WWTP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36445" y="4010920"/>
            <a:ext cx="226936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Fibres to aquatic environment</a:t>
            </a:r>
            <a:endParaRPr lang="en-GB" sz="1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Right Arrow 23"/>
          <p:cNvSpPr/>
          <p:nvPr/>
        </p:nvSpPr>
        <p:spPr>
          <a:xfrm rot="16200000">
            <a:off x="7007978" y="4672973"/>
            <a:ext cx="538844" cy="551597"/>
          </a:xfrm>
          <a:prstGeom prst="rightArrow">
            <a:avLst/>
          </a:prstGeom>
          <a:solidFill>
            <a:srgbClr val="C701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4734839" y="5258403"/>
            <a:ext cx="4304978" cy="2123658"/>
          </a:xfrm>
          <a:prstGeom prst="rect">
            <a:avLst/>
          </a:prstGeom>
          <a:noFill/>
          <a:ln>
            <a:solidFill>
              <a:srgbClr val="C7017F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WWT Plant:</a:t>
            </a:r>
          </a:p>
          <a:p>
            <a:r>
              <a:rPr lang="en-GB" sz="2000" b="1" dirty="0" smtClean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“Final barrier”</a:t>
            </a:r>
          </a:p>
          <a:p>
            <a:r>
              <a:rPr lang="en-GB" sz="2000" b="1" dirty="0" smtClean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Product not known</a:t>
            </a:r>
          </a:p>
          <a:p>
            <a:r>
              <a:rPr lang="en-GB" sz="2000" b="1" dirty="0" smtClean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Extra treatment affects </a:t>
            </a:r>
            <a:br>
              <a:rPr lang="en-GB" sz="2000" b="1" dirty="0" smtClean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2000" b="1" dirty="0" smtClean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affordability, energy use, </a:t>
            </a:r>
            <a:br>
              <a:rPr lang="en-GB" sz="2000" b="1" dirty="0" smtClean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2000" b="1" dirty="0" smtClean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circular economy </a:t>
            </a:r>
            <a:endParaRPr lang="en-GB" sz="2000" b="1" dirty="0">
              <a:solidFill>
                <a:srgbClr val="C7017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1552" y="2583257"/>
            <a:ext cx="3532713" cy="584775"/>
          </a:xfrm>
          <a:prstGeom prst="rect">
            <a:avLst/>
          </a:prstGeom>
          <a:solidFill>
            <a:srgbClr val="C7017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EPR</a:t>
            </a:r>
            <a:endParaRPr lang="en-GB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81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4" grpId="0" animBg="1"/>
      <p:bldP spid="26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700542" y="3846231"/>
            <a:ext cx="9178244" cy="3022652"/>
          </a:xfrm>
        </p:spPr>
        <p:txBody>
          <a:bodyPr/>
          <a:lstStyle/>
          <a:p>
            <a:pPr algn="ctr"/>
            <a:r>
              <a:rPr lang="fr-BE" sz="5400" dirty="0" err="1" smtClean="0"/>
              <a:t>Polluter</a:t>
            </a:r>
            <a:r>
              <a:rPr lang="fr-BE" sz="5400" dirty="0" smtClean="0"/>
              <a:t> pays </a:t>
            </a:r>
          </a:p>
          <a:p>
            <a:pPr algn="ctr"/>
            <a:r>
              <a:rPr lang="fr-BE" sz="5400" dirty="0" smtClean="0"/>
              <a:t>or </a:t>
            </a:r>
          </a:p>
          <a:p>
            <a:pPr algn="ctr"/>
            <a:r>
              <a:rPr lang="fr-BE" sz="5400" dirty="0" smtClean="0"/>
              <a:t>Water Consumer pays?</a:t>
            </a:r>
            <a:endParaRPr lang="en-GB" sz="5400" dirty="0"/>
          </a:p>
        </p:txBody>
      </p:sp>
      <p:sp>
        <p:nvSpPr>
          <p:cNvPr id="3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700542" y="1480457"/>
            <a:ext cx="9178244" cy="1709057"/>
          </a:xfrm>
        </p:spPr>
        <p:txBody>
          <a:bodyPr/>
          <a:lstStyle/>
          <a:p>
            <a:pPr algn="ctr"/>
            <a:r>
              <a:rPr lang="fr-BE" sz="4800" dirty="0" smtClean="0">
                <a:solidFill>
                  <a:srgbClr val="312783"/>
                </a:solidFill>
              </a:rPr>
              <a:t>Water </a:t>
            </a:r>
            <a:r>
              <a:rPr lang="fr-BE" sz="4800" dirty="0" err="1" smtClean="0">
                <a:solidFill>
                  <a:srgbClr val="312783"/>
                </a:solidFill>
              </a:rPr>
              <a:t>is</a:t>
            </a:r>
            <a:r>
              <a:rPr lang="fr-BE" sz="4800" dirty="0" smtClean="0">
                <a:solidFill>
                  <a:srgbClr val="312783"/>
                </a:solidFill>
              </a:rPr>
              <a:t> a public service.</a:t>
            </a:r>
          </a:p>
          <a:p>
            <a:pPr algn="ctr"/>
            <a:endParaRPr lang="fr-BE" sz="1000" dirty="0" smtClean="0">
              <a:solidFill>
                <a:srgbClr val="312783"/>
              </a:solidFill>
            </a:endParaRPr>
          </a:p>
          <a:p>
            <a:pPr algn="ctr"/>
            <a:r>
              <a:rPr lang="fr-BE" sz="3200" dirty="0" smtClean="0">
                <a:solidFill>
                  <a:srgbClr val="312783"/>
                </a:solidFill>
              </a:rPr>
              <a:t>So </a:t>
            </a:r>
            <a:r>
              <a:rPr lang="fr-BE" sz="3200" dirty="0" err="1" smtClean="0">
                <a:solidFill>
                  <a:srgbClr val="312783"/>
                </a:solidFill>
              </a:rPr>
              <a:t>what</a:t>
            </a:r>
            <a:r>
              <a:rPr lang="fr-BE" sz="3200" dirty="0" smtClean="0">
                <a:solidFill>
                  <a:srgbClr val="312783"/>
                </a:solidFill>
              </a:rPr>
              <a:t> do </a:t>
            </a:r>
            <a:r>
              <a:rPr lang="fr-BE" sz="3200" dirty="0" err="1" smtClean="0">
                <a:solidFill>
                  <a:srgbClr val="312783"/>
                </a:solidFill>
              </a:rPr>
              <a:t>we</a:t>
            </a:r>
            <a:r>
              <a:rPr lang="fr-BE" sz="3200" dirty="0" smtClean="0">
                <a:solidFill>
                  <a:srgbClr val="312783"/>
                </a:solidFill>
              </a:rPr>
              <a:t> </a:t>
            </a:r>
            <a:r>
              <a:rPr lang="fr-BE" sz="3200" dirty="0" err="1" smtClean="0">
                <a:solidFill>
                  <a:srgbClr val="312783"/>
                </a:solidFill>
              </a:rPr>
              <a:t>want</a:t>
            </a:r>
            <a:r>
              <a:rPr lang="fr-BE" sz="3200" dirty="0" smtClean="0">
                <a:solidFill>
                  <a:srgbClr val="312783"/>
                </a:solidFill>
              </a:rPr>
              <a:t>?</a:t>
            </a:r>
            <a:endParaRPr lang="en-GB" sz="3200" dirty="0">
              <a:solidFill>
                <a:srgbClr val="3127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79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29149" y="3283572"/>
            <a:ext cx="8998269" cy="452438"/>
          </a:xfrm>
        </p:spPr>
        <p:txBody>
          <a:bodyPr/>
          <a:lstStyle/>
          <a:p>
            <a:r>
              <a:rPr lang="fr-BE" dirty="0" smtClean="0"/>
              <a:t>Oliver Loebel</a:t>
            </a:r>
            <a:endParaRPr lang="fr-B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629148" y="3819381"/>
            <a:ext cx="8998269" cy="437403"/>
          </a:xfrm>
        </p:spPr>
        <p:txBody>
          <a:bodyPr/>
          <a:lstStyle/>
          <a:p>
            <a:r>
              <a:rPr lang="fr-BE" dirty="0" smtClean="0"/>
              <a:t>EurEau </a:t>
            </a:r>
            <a:r>
              <a:rPr lang="fr-BE" dirty="0" err="1" smtClean="0"/>
              <a:t>Secretary</a:t>
            </a:r>
            <a:r>
              <a:rPr lang="fr-BE" dirty="0" smtClean="0"/>
              <a:t> General</a:t>
            </a:r>
            <a:endParaRPr lang="fr-B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629148" y="4340155"/>
            <a:ext cx="9022020" cy="437413"/>
          </a:xfrm>
        </p:spPr>
        <p:txBody>
          <a:bodyPr/>
          <a:lstStyle/>
          <a:p>
            <a:r>
              <a:rPr lang="fr-BE" dirty="0" smtClean="0"/>
              <a:t>oliver.loebel@eureau.org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199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235C"/>
      </a:accent1>
      <a:accent2>
        <a:srgbClr val="C7017F"/>
      </a:accent2>
      <a:accent3>
        <a:srgbClr val="EA5B0C"/>
      </a:accent3>
      <a:accent4>
        <a:srgbClr val="009196"/>
      </a:accent4>
      <a:accent5>
        <a:srgbClr val="6A2383"/>
      </a:accent5>
      <a:accent6>
        <a:srgbClr val="F9B233"/>
      </a:accent6>
      <a:hlink>
        <a:srgbClr val="C7017F"/>
      </a:hlink>
      <a:folHlink>
        <a:srgbClr val="6A2383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1108</TotalTime>
  <Words>146</Words>
  <Application>Microsoft Office PowerPoint</Application>
  <PresentationFormat>Custom</PresentationFormat>
  <Paragraphs>37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Cambria</vt:lpstr>
      <vt:lpstr>CrimsonText-Roman</vt:lpstr>
      <vt:lpstr>CrimsonText-Semibold</vt:lpstr>
      <vt:lpstr>Verdana</vt:lpstr>
      <vt:lpstr>Thème Office</vt:lpstr>
      <vt:lpstr> Marine litter: What role for EPR?  Micro Plastics: EPR as a driver of sustainable product design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EurEau</dc:creator>
  <cp:lastModifiedBy>Oliver</cp:lastModifiedBy>
  <cp:revision>88</cp:revision>
  <dcterms:created xsi:type="dcterms:W3CDTF">2016-09-14T14:55:20Z</dcterms:created>
  <dcterms:modified xsi:type="dcterms:W3CDTF">2018-11-15T16:11:26Z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269879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S8.2.2</vt:lpwstr>
  </property>
</Properties>
</file>