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73" r:id="rId16"/>
    <p:sldId id="272" r:id="rId17"/>
    <p:sldId id="275" r:id="rId18"/>
    <p:sldId id="274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>
        <p:scale>
          <a:sx n="66" d="100"/>
          <a:sy n="66" d="100"/>
        </p:scale>
        <p:origin x="-1494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254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212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534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495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941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8852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1524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0137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992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544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290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069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229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650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212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803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996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49CEECB-F2E0-4ED7-A9F6-46A03A75636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AD6B9-3049-49DC-A02A-AA4C688EF9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5346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https://apis.mail.yahoo.com/ws/v3/mailboxes/@.id==VjN-IInIAJEZ855qMW45GLPP1jhESYYmKKKv3xwhCkFh2Q8ORioDIsxfstWM-dQqVXACPhgNnWKrOvdgB-PsBH6VaA/messages/@.id==ACYcGiBFsVk-W_K2FgMRKDdSgrA/content/parts/@.id==2/thumbnail?appId=YMailNorrin">
            <a:extLst>
              <a:ext uri="{FF2B5EF4-FFF2-40B4-BE49-F238E27FC236}">
                <a16:creationId xmlns="" xmlns:a16="http://schemas.microsoft.com/office/drawing/2014/main" id="{06E0B42A-4457-4739-9454-B9E3147D8453}"/>
              </a:ext>
            </a:extLst>
          </p:cNvPr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4136571" y="314325"/>
            <a:ext cx="6284686" cy="332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MARINE LITTER: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role for Extended Producer Responsibility (EPR)?</a:t>
            </a:r>
            <a:endParaRPr lang="el-GR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Profile MS.jpeg"/>
          <p:cNvPicPr>
            <a:picLocks noChangeAspect="1"/>
          </p:cNvPicPr>
          <p:nvPr/>
        </p:nvPicPr>
        <p:blipFill>
          <a:blip r:embed="rId2" cstate="print"/>
          <a:srcRect r="20826"/>
          <a:stretch>
            <a:fillRect/>
          </a:stretch>
        </p:blipFill>
        <p:spPr>
          <a:xfrm>
            <a:off x="8536667" y="3557360"/>
            <a:ext cx="3167348" cy="2667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576128" y="6285593"/>
            <a:ext cx="31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Maria </a:t>
            </a:r>
            <a:r>
              <a:rPr lang="en-US" dirty="0" err="1" smtClean="0"/>
              <a:t>Spyraki</a:t>
            </a:r>
            <a:r>
              <a:rPr lang="en-US" dirty="0" smtClean="0"/>
              <a:t> MEP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442686" y="6239203"/>
            <a:ext cx="407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Brussels, November 22, 2018</a:t>
            </a:r>
            <a:endParaRPr lang="el-GR" i="1" dirty="0"/>
          </a:p>
        </p:txBody>
      </p:sp>
      <p:pic>
        <p:nvPicPr>
          <p:cNvPr id="11" name="Picture 10" descr="logo EP intergrou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8343" y="406400"/>
            <a:ext cx="363855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8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7B19BE1-4C22-45D2-B159-14C11F87E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1. Recyclability</a:t>
            </a:r>
            <a:endParaRPr lang="el-GR" sz="4000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C6A27D64-0F94-483A-A6B7-A446C2656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14631" cy="41954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Existence of technology to sort/recycle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Composite </a:t>
            </a:r>
            <a:r>
              <a:rPr lang="en-US" sz="2400" dirty="0"/>
              <a:t>packaging (separability/recyclability of parts/layers)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Packaging format design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Hazardous additives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Existence of markets for secondary raw materials</a:t>
            </a:r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78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B102116-10F2-44FA-87D2-257333FFE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23489" cy="140053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2</a:t>
            </a:r>
            <a:r>
              <a:rPr lang="en-US" sz="4000" dirty="0">
                <a:solidFill>
                  <a:srgbClr val="FFFF00"/>
                </a:solidFill>
              </a:rPr>
              <a:t>. Recycled </a:t>
            </a:r>
            <a:r>
              <a:rPr lang="en-US" sz="4000" dirty="0">
                <a:solidFill>
                  <a:srgbClr val="FFFF00"/>
                </a:solidFill>
              </a:rPr>
              <a:t>content</a:t>
            </a:r>
            <a:endParaRPr lang="el-GR" sz="4000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AE0A97A-542D-41AB-ACDF-531FA5805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Definition of recycled content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Quality standards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System of traceability for recycled material</a:t>
            </a:r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212" y="447901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1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97B6685-117B-4E92-9DF6-1473E02D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3. Bio-plastics</a:t>
            </a:r>
            <a:endParaRPr lang="el-GR" sz="4000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67870F8-E671-4D81-9939-68D17E8F5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Bio-based non-degradable plastics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Biodegradable </a:t>
            </a:r>
            <a:r>
              <a:rPr lang="en-US" sz="2400" dirty="0"/>
              <a:t>or compostable plastics</a:t>
            </a:r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68" y="2957132"/>
            <a:ext cx="4160639" cy="375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7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8B2EC16-6E89-405F-A28B-6DCB89653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4. Non </a:t>
            </a:r>
            <a:r>
              <a:rPr lang="en-US" sz="4000" dirty="0">
                <a:solidFill>
                  <a:srgbClr val="FFFF00"/>
                </a:solidFill>
              </a:rPr>
              <a:t>preferred</a:t>
            </a:r>
            <a:endParaRPr lang="el-GR" sz="4000" dirty="0">
              <a:solidFill>
                <a:srgbClr val="FFFF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C43B6513-6BBF-4A43-8DE9-B9001441E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Product lifecycle assessment/ environmental footprint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Reusability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Size of packaging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Specific eco-design criteria </a:t>
            </a:r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9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C189EC2-211F-411F-BCD5-BD0CB7E50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065432" cy="1400530"/>
          </a:xfrm>
        </p:spPr>
        <p:txBody>
          <a:bodyPr/>
          <a:lstStyle/>
          <a:p>
            <a:pPr algn="ctr"/>
            <a:r>
              <a:rPr lang="en-US" dirty="0"/>
              <a:t>Better Business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AB0FAFD-E8B9-4A5D-A8C8-D9829230D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286" y="1465943"/>
            <a:ext cx="10609943" cy="46373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With the new strategy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recycling is profitable for business by setting new rules on packaging to improve the recyclability of plastics and increase the demand for recycled plastic content</a:t>
            </a:r>
          </a:p>
          <a:p>
            <a:r>
              <a:rPr lang="en-US" sz="2400" dirty="0" smtClean="0"/>
              <a:t>improved </a:t>
            </a:r>
            <a:r>
              <a:rPr lang="en-US" sz="2400" dirty="0"/>
              <a:t>collection facilities for plastics and scaling up recycling will save around EUR 100 per </a:t>
            </a:r>
            <a:r>
              <a:rPr lang="en-US" sz="2400" dirty="0" err="1"/>
              <a:t>tonne</a:t>
            </a:r>
            <a:r>
              <a:rPr lang="en-US" sz="2400" dirty="0"/>
              <a:t> collected, as well as delivering greater added value for a more competitive, resilient plastics industry.</a:t>
            </a:r>
          </a:p>
          <a:p>
            <a:r>
              <a:rPr lang="en-US" sz="2400" dirty="0"/>
              <a:t>Support for innovation will also be scaled up, with an additional EUR 100 million from the EU's Horizon 2020 </a:t>
            </a:r>
            <a:r>
              <a:rPr lang="en-US" sz="2400" dirty="0" err="1"/>
              <a:t>programme</a:t>
            </a:r>
            <a:r>
              <a:rPr lang="en-US" sz="2400" dirty="0"/>
              <a:t> for research and innovation</a:t>
            </a:r>
          </a:p>
          <a:p>
            <a:r>
              <a:rPr lang="en-US" sz="2400" dirty="0"/>
              <a:t>The Commission, in cooperation with the European Investment Bank, has set up the Circular Economy Finance Support Platform.</a:t>
            </a:r>
          </a:p>
          <a:p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326927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2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6211208-1324-4597-87C2-53B9F9C5F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079946" cy="1400530"/>
          </a:xfrm>
        </p:spPr>
        <p:txBody>
          <a:bodyPr/>
          <a:lstStyle/>
          <a:p>
            <a:pPr algn="ctr"/>
            <a:r>
              <a:rPr lang="en-US" dirty="0"/>
              <a:t>Stakeholders voluntary pledges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6091909-3AA8-4790-A97A-048E60E2D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30745" cy="41954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The Commission launched a campaign under the European Strategy for Plastics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 target is by 2025, to have </a:t>
            </a:r>
            <a:r>
              <a:rPr lang="en-US" sz="2400" dirty="0">
                <a:solidFill>
                  <a:srgbClr val="FFFF00"/>
                </a:solidFill>
              </a:rPr>
              <a:t>10 million </a:t>
            </a:r>
            <a:r>
              <a:rPr lang="en-US" sz="2400" dirty="0" err="1">
                <a:solidFill>
                  <a:srgbClr val="FFFF00"/>
                </a:solidFill>
              </a:rPr>
              <a:t>tonnes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of recycled plastics finding their way into new products in Europe.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65 voluntary pledges</a:t>
            </a:r>
            <a:r>
              <a:rPr lang="en-US" sz="2400" dirty="0"/>
              <a:t> were submitted by companies and industry associations.</a:t>
            </a:r>
          </a:p>
          <a:p>
            <a:endParaRPr lang="el-GR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2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77B281C-58CE-4D7B-B706-37419C5D3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688060" cy="1400530"/>
          </a:xfrm>
        </p:spPr>
        <p:txBody>
          <a:bodyPr/>
          <a:lstStyle/>
          <a:p>
            <a:pPr algn="ctr"/>
            <a:r>
              <a:rPr lang="en-US" dirty="0"/>
              <a:t>EU Plastics Strategy- widen approach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1E7B9805-079E-4440-A68C-49ADD1579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07771"/>
            <a:ext cx="8946541" cy="39406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encourage initiatives that contribute to boosting the market of recycled plastics in the EU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cooperate with stakeholders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facilitate close stakeholder collaboration across the supply chain</a:t>
            </a:r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907487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9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C31BD96-F1D0-41A5-8EC3-F9AD19238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9660" cy="1400530"/>
          </a:xfrm>
        </p:spPr>
        <p:txBody>
          <a:bodyPr/>
          <a:lstStyle/>
          <a:p>
            <a:pPr algn="ctr"/>
            <a:r>
              <a:rPr lang="en-US" dirty="0"/>
              <a:t>EU Strategy for marine litter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3FDBBD3-EB2E-43AB-B7A2-A60FB4BBA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28800"/>
            <a:ext cx="10290402" cy="4419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At least 20 % of marine litter originates from sea-based sources.</a:t>
            </a:r>
          </a:p>
          <a:p>
            <a:pPr marL="0" indent="0">
              <a:buNone/>
            </a:pPr>
            <a:r>
              <a:rPr lang="en-US" sz="2400" dirty="0"/>
              <a:t> The Plastics Strategy contains:</a:t>
            </a:r>
          </a:p>
          <a:p>
            <a:r>
              <a:rPr lang="en-US" sz="2400" dirty="0">
                <a:solidFill>
                  <a:srgbClr val="FFFF00"/>
                </a:solidFill>
              </a:rPr>
              <a:t>proposals</a:t>
            </a:r>
            <a:r>
              <a:rPr lang="en-US" sz="2400" dirty="0"/>
              <a:t> for a new Directive on port-reception facilities to tackle sea-based marine litter, </a:t>
            </a:r>
          </a:p>
          <a:p>
            <a:r>
              <a:rPr lang="en-US" sz="2400" dirty="0">
                <a:solidFill>
                  <a:srgbClr val="FFFF00"/>
                </a:solidFill>
              </a:rPr>
              <a:t>measures</a:t>
            </a:r>
            <a:r>
              <a:rPr lang="en-US" sz="2400" dirty="0"/>
              <a:t> to ensure that </a:t>
            </a:r>
            <a:r>
              <a:rPr lang="en-US" sz="2400" dirty="0">
                <a:solidFill>
                  <a:srgbClr val="FFFF00"/>
                </a:solidFill>
              </a:rPr>
              <a:t>waste generated on ships or gathered at sea</a:t>
            </a:r>
            <a:r>
              <a:rPr lang="en-US" sz="2400" dirty="0"/>
              <a:t> is not left behind but returned to land and properly managed there</a:t>
            </a:r>
          </a:p>
          <a:p>
            <a:r>
              <a:rPr lang="en-US" sz="2400" dirty="0">
                <a:solidFill>
                  <a:srgbClr val="FFFF00"/>
                </a:solidFill>
              </a:rPr>
              <a:t>measures to reduce the administrative burden </a:t>
            </a:r>
            <a:r>
              <a:rPr lang="en-US" sz="2400" dirty="0"/>
              <a:t>on ports, ships and competent authorities.</a:t>
            </a:r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7D9F336-6031-4069-9B00-C067E8117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b="1" i="1" dirty="0"/>
          </a:p>
          <a:p>
            <a:pPr marL="0" indent="0" algn="r">
              <a:buNone/>
            </a:pPr>
            <a:r>
              <a:rPr lang="en-US" sz="2800" b="1" i="1" dirty="0">
                <a:solidFill>
                  <a:srgbClr val="FFFF00"/>
                </a:solidFill>
              </a:rPr>
              <a:t>Thank </a:t>
            </a:r>
            <a:r>
              <a:rPr lang="en-US" sz="2800" b="1" i="1" dirty="0" smtClean="0">
                <a:solidFill>
                  <a:srgbClr val="FFFF00"/>
                </a:solidFill>
              </a:rPr>
              <a:t>you!</a:t>
            </a:r>
            <a:r>
              <a:rPr lang="en-US" sz="2800" dirty="0" smtClean="0">
                <a:solidFill>
                  <a:srgbClr val="FFFF00"/>
                </a:solidFill>
              </a:rPr>
              <a:t>    </a:t>
            </a:r>
            <a:endParaRPr lang="el-GR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08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5FF0002-3C97-4F0D-95E5-76BCA673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33668"/>
            <a:ext cx="9969275" cy="1400530"/>
          </a:xfrm>
        </p:spPr>
        <p:txBody>
          <a:bodyPr/>
          <a:lstStyle/>
          <a:p>
            <a:pPr algn="ctr"/>
            <a:r>
              <a:rPr lang="en-US" dirty="0"/>
              <a:t>Plastic packaging waste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775E713-2705-4AC5-BE07-37EC3E32A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456" y="1741714"/>
            <a:ext cx="10218057" cy="4833257"/>
          </a:xfrm>
        </p:spPr>
        <p:txBody>
          <a:bodyPr>
            <a:noAutofit/>
          </a:bodyPr>
          <a:lstStyle/>
          <a:p>
            <a:r>
              <a:rPr lang="en-US" sz="2200" dirty="0"/>
              <a:t>Plastics are widely used in our economy: in packaging, buildings, cars, electronics, agriculture and other sectors.</a:t>
            </a:r>
          </a:p>
          <a:p>
            <a:r>
              <a:rPr lang="en-US" sz="2200" dirty="0" smtClean="0"/>
              <a:t>Global </a:t>
            </a:r>
            <a:r>
              <a:rPr lang="en-US" sz="2200" dirty="0"/>
              <a:t>plastics production is 20 times higher than in the 1960s, and is forecast to almost quadruple by 2050. </a:t>
            </a:r>
          </a:p>
          <a:p>
            <a:r>
              <a:rPr lang="en-US" sz="2200" dirty="0"/>
              <a:t>Although there are thousands of types of plastics, </a:t>
            </a:r>
            <a:r>
              <a:rPr lang="en-US" sz="2200" dirty="0">
                <a:solidFill>
                  <a:srgbClr val="FFFF00"/>
                </a:solidFill>
              </a:rPr>
              <a:t>90 % of plastics are derived from virgin fossil fuels</a:t>
            </a:r>
            <a:r>
              <a:rPr lang="en-US" sz="2200" dirty="0"/>
              <a:t>. </a:t>
            </a:r>
          </a:p>
          <a:p>
            <a:r>
              <a:rPr lang="en-US" sz="2200" dirty="0"/>
              <a:t>About 6 % of global oil consumption is used to produce plastics; by 2050, this share could reach 20 %. </a:t>
            </a:r>
          </a:p>
          <a:p>
            <a:r>
              <a:rPr lang="en-US" sz="2200" dirty="0"/>
              <a:t>Industry figures indicate that, in Europe</a:t>
            </a:r>
            <a:r>
              <a:rPr lang="en-US" sz="2200" dirty="0">
                <a:solidFill>
                  <a:srgbClr val="FFFF00"/>
                </a:solidFill>
              </a:rPr>
              <a:t>, 42 % of post-consumer plastic waste is incinerated with energy recovery, 31 % is recycled and 27 % is landfilled. </a:t>
            </a:r>
          </a:p>
          <a:p>
            <a:r>
              <a:rPr lang="en-US" sz="2200" dirty="0"/>
              <a:t>About 63 % of the plastic waste collected and recycled is treated in the European Union; the remaining </a:t>
            </a:r>
            <a:r>
              <a:rPr lang="en-US" sz="2200" dirty="0">
                <a:solidFill>
                  <a:srgbClr val="FFFF00"/>
                </a:solidFill>
              </a:rPr>
              <a:t>37 % is exported</a:t>
            </a:r>
            <a:r>
              <a:rPr lang="en-US" sz="2200" dirty="0"/>
              <a:t>. </a:t>
            </a:r>
            <a:endParaRPr lang="el-GR" sz="2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01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A11C3B3-80BF-49C6-9F78-D5F4AE5A5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89660" cy="1400530"/>
          </a:xfrm>
        </p:spPr>
        <p:txBody>
          <a:bodyPr/>
          <a:lstStyle/>
          <a:p>
            <a:pPr algn="ctr"/>
            <a:r>
              <a:rPr lang="en-US" dirty="0"/>
              <a:t>What is EPR?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24C38FD-D5B3-494F-B1F6-CDC8EB11D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86858"/>
            <a:ext cx="9811431" cy="4361542"/>
          </a:xfrm>
        </p:spPr>
        <p:txBody>
          <a:bodyPr>
            <a:noAutofit/>
          </a:bodyPr>
          <a:lstStyle/>
          <a:p>
            <a:r>
              <a:rPr lang="en-US" sz="2400" dirty="0"/>
              <a:t>A </a:t>
            </a:r>
            <a:r>
              <a:rPr lang="en-US" sz="2400" dirty="0">
                <a:solidFill>
                  <a:srgbClr val="FFFF00"/>
                </a:solidFill>
              </a:rPr>
              <a:t>policy principle </a:t>
            </a:r>
            <a:r>
              <a:rPr lang="en-US" sz="2400" dirty="0"/>
              <a:t>aiming to shift responsibility from government to </a:t>
            </a:r>
            <a:r>
              <a:rPr lang="en-US" sz="2400" dirty="0">
                <a:solidFill>
                  <a:srgbClr val="FFFF00"/>
                </a:solidFill>
              </a:rPr>
              <a:t>producers </a:t>
            </a:r>
          </a:p>
          <a:p>
            <a:r>
              <a:rPr lang="en-US" sz="2400" dirty="0"/>
              <a:t> Objectives: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Reduce environmental impacts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Encourage </a:t>
            </a:r>
            <a:r>
              <a:rPr lang="en-US" sz="2400" dirty="0"/>
              <a:t>product eco-design </a:t>
            </a:r>
          </a:p>
          <a:p>
            <a:pPr marL="0" indent="0">
              <a:buNone/>
            </a:pPr>
            <a:r>
              <a:rPr lang="en-US" sz="2400" dirty="0"/>
              <a:t>• Different types of EPR: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Individual </a:t>
            </a:r>
            <a:r>
              <a:rPr lang="en-US" sz="2400" dirty="0"/>
              <a:t>(IPR) / Collective (CPR)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Administrative</a:t>
            </a:r>
            <a:r>
              <a:rPr lang="en-US" sz="2400" dirty="0"/>
              <a:t>, financial and/or physical responsibility 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Cost </a:t>
            </a:r>
            <a:r>
              <a:rPr lang="en-US" sz="2400" dirty="0"/>
              <a:t>coverage </a:t>
            </a:r>
            <a:r>
              <a:rPr lang="en-US" sz="2400" dirty="0" smtClean="0"/>
              <a:t>	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Modulated </a:t>
            </a:r>
            <a:r>
              <a:rPr lang="en-US" sz="2400" dirty="0"/>
              <a:t>fees</a:t>
            </a:r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7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1B8464E-D554-4055-B2E4-ED9119CC0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09600"/>
            <a:ext cx="9789660" cy="1243648"/>
          </a:xfrm>
        </p:spPr>
        <p:txBody>
          <a:bodyPr/>
          <a:lstStyle/>
          <a:p>
            <a:pPr algn="ctr"/>
            <a:r>
              <a:rPr lang="en-US" sz="4000" dirty="0"/>
              <a:t>Choosing EPR for plastic packaging</a:t>
            </a:r>
            <a:endParaRPr lang="el-GR" sz="4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FCA56FA-1992-4C26-97D6-2A3DD11A3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Packaging </a:t>
            </a:r>
            <a:r>
              <a:rPr lang="en-US" sz="2400" dirty="0"/>
              <a:t>main user of plastics in Europe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0</a:t>
            </a:r>
            <a:r>
              <a:rPr lang="en-US" sz="2400" dirty="0">
                <a:solidFill>
                  <a:srgbClr val="FFFF00"/>
                </a:solidFill>
              </a:rPr>
              <a:t>% recycled </a:t>
            </a:r>
            <a:r>
              <a:rPr lang="en-US" sz="2400" dirty="0"/>
              <a:t>(compared to 65% for all </a:t>
            </a:r>
            <a:r>
              <a:rPr lang="en-US" sz="2400" dirty="0" smtClean="0"/>
              <a:t>packaging)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Instead</a:t>
            </a:r>
            <a:r>
              <a:rPr lang="en-US" sz="2400" dirty="0"/>
              <a:t>, plastic packaging often sent to: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Waste-to-energy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Landfill </a:t>
            </a:r>
            <a:endParaRPr lang="en-US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/>
              <a:t>Or </a:t>
            </a:r>
            <a:r>
              <a:rPr lang="en-US" sz="2400" dirty="0"/>
              <a:t>leak to the environment (</a:t>
            </a:r>
            <a:r>
              <a:rPr lang="en-US" sz="2400" dirty="0" err="1"/>
              <a:t>eg</a:t>
            </a:r>
            <a:r>
              <a:rPr lang="en-US" sz="2400" dirty="0"/>
              <a:t> marine litter)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0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10D0B38-AF3B-4852-8354-AB8A4BDA9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007375" cy="1400530"/>
          </a:xfrm>
        </p:spPr>
        <p:txBody>
          <a:bodyPr/>
          <a:lstStyle/>
          <a:p>
            <a:pPr algn="ctr"/>
            <a:r>
              <a:rPr lang="en-US" dirty="0"/>
              <a:t>EPR for packaging in the EU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0CE369E-7D5E-4812-A742-5EAC343FD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26 Member States have some form of EPR scheme for packaging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smtClean="0"/>
              <a:t>9 MS </a:t>
            </a:r>
            <a:r>
              <a:rPr lang="en-US" sz="2400" dirty="0"/>
              <a:t>more than one EPR scheme (competition)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smtClean="0"/>
              <a:t>12 </a:t>
            </a:r>
            <a:r>
              <a:rPr lang="en-US" sz="2400" dirty="0"/>
              <a:t>MS only one EPR scheme (no </a:t>
            </a:r>
            <a:r>
              <a:rPr lang="en-US" sz="2400" dirty="0" smtClean="0"/>
              <a:t>competition)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 smtClean="0"/>
              <a:t>Financial </a:t>
            </a:r>
            <a:r>
              <a:rPr lang="en-US" sz="2400" dirty="0"/>
              <a:t>(direct reimbursement contracts</a:t>
            </a:r>
            <a:r>
              <a:rPr lang="en-US" sz="2200" dirty="0"/>
              <a:t>)</a:t>
            </a:r>
            <a:endParaRPr lang="el-GR" sz="2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5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2034262-ECC8-44EE-B500-C8C015FFF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61925"/>
            <a:ext cx="10050918" cy="169132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Several practices regarding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modulation </a:t>
            </a:r>
            <a:r>
              <a:rPr lang="en-US" sz="4000" dirty="0"/>
              <a:t>of fees</a:t>
            </a:r>
            <a:endParaRPr lang="el-GR" sz="4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7253A2C-CCDA-45A0-9B8D-1CEFC2E71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Fees for plastic and composite packaging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Fees </a:t>
            </a:r>
            <a:r>
              <a:rPr lang="en-US" sz="2400" dirty="0"/>
              <a:t>for household packaging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Fees for beverage cartons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Most </a:t>
            </a:r>
            <a:r>
              <a:rPr lang="en-US" sz="2400" dirty="0"/>
              <a:t>common plastic packaging materials subject to different fees are PET/HDPE, expanded polystyrene, bio-plastics/bio-degradable plastics and plastic bags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“</a:t>
            </a:r>
            <a:r>
              <a:rPr lang="en-US" sz="2400" dirty="0"/>
              <a:t>Eco-modulation”</a:t>
            </a:r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4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C6AFBFA-3187-4750-B03B-41BB5DB50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46118" cy="1400530"/>
          </a:xfrm>
        </p:spPr>
        <p:txBody>
          <a:bodyPr/>
          <a:lstStyle/>
          <a:p>
            <a:pPr algn="ctr"/>
            <a:r>
              <a:rPr lang="en-US" dirty="0"/>
              <a:t>EPR targets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794663F-9E59-434B-B013-1AAC4099D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More efficient separate collection schemes, reduced disposal, and increased recycling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Reduced public budgets for municipal waste management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Supporting development of markets for secondary raw materials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Potential to encourage producers towards eco-design</a:t>
            </a:r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31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17B35D2-1229-460C-89F0-8D72CE215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847718" cy="1400530"/>
          </a:xfrm>
        </p:spPr>
        <p:txBody>
          <a:bodyPr/>
          <a:lstStyle/>
          <a:p>
            <a:pPr algn="ctr"/>
            <a:r>
              <a:rPr lang="en-US" dirty="0"/>
              <a:t>EPR Disadvantages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8381207-A7B5-4B55-AA77-8FF83CE37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695317" cy="41954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Different implementation and performances across the EU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No available data to assess impacts of EPR schemes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Absence of control/monitoring to ensure compliance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Absence of full cost coverage of some EPR schemes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Limited impact to date on eco-design</a:t>
            </a:r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9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A87104F-F5CB-4EAD-93D3-5AF8C0A5F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007375" cy="1400530"/>
          </a:xfrm>
        </p:spPr>
        <p:txBody>
          <a:bodyPr/>
          <a:lstStyle/>
          <a:p>
            <a:pPr algn="ctr"/>
            <a:r>
              <a:rPr lang="en-US" dirty="0"/>
              <a:t>Topics on EPR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196000D-960D-4E68-ADC3-9D7510495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Recyclability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Recycled </a:t>
            </a:r>
            <a:r>
              <a:rPr lang="en-US" sz="2400" dirty="0"/>
              <a:t>content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Bio-plastics</a:t>
            </a:r>
            <a:endParaRPr lang="en-US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Non-preferred</a:t>
            </a:r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1573665"/>
            <a:ext cx="8877300" cy="1"/>
          </a:xfrm>
          <a:prstGeom prst="line">
            <a:avLst/>
          </a:prstGeom>
          <a:ln w="98425"/>
          <a:effectLst>
            <a:outerShdw blurRad="50800" dist="50800" dir="5400000" algn="ctr" rotWithShape="0">
              <a:schemeClr val="tx2">
                <a:lumMod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243" y="3763962"/>
            <a:ext cx="449580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3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155</TotalTime>
  <Words>674</Words>
  <Application>Microsoft Office PowerPoint</Application>
  <PresentationFormat>Custom</PresentationFormat>
  <Paragraphs>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Ιόν</vt:lpstr>
      <vt:lpstr>MARINE LITTER: What role for Extended Producer Responsibility (EPR)?</vt:lpstr>
      <vt:lpstr>Plastic packaging waste</vt:lpstr>
      <vt:lpstr>What is EPR?</vt:lpstr>
      <vt:lpstr>Choosing EPR for plastic packaging</vt:lpstr>
      <vt:lpstr>EPR for packaging in the EU</vt:lpstr>
      <vt:lpstr>Several practices regarding  modulation of fees</vt:lpstr>
      <vt:lpstr>EPR targets</vt:lpstr>
      <vt:lpstr>EPR Disadvantages</vt:lpstr>
      <vt:lpstr>Topics on EPR</vt:lpstr>
      <vt:lpstr>1. Recyclability</vt:lpstr>
      <vt:lpstr>2. Recycled content</vt:lpstr>
      <vt:lpstr>3. Bio-plastics</vt:lpstr>
      <vt:lpstr>4. Non preferred</vt:lpstr>
      <vt:lpstr>Better Business</vt:lpstr>
      <vt:lpstr>Stakeholders voluntary pledges</vt:lpstr>
      <vt:lpstr>EU Plastics Strategy- widen approach</vt:lpstr>
      <vt:lpstr>EU Strategy for marine litter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Sevi Amanatidou</dc:creator>
  <cp:lastModifiedBy>Αλεξανδρής Χρήστος (Alexandris Christos)</cp:lastModifiedBy>
  <cp:revision>34</cp:revision>
  <cp:lastPrinted>2018-11-21T09:36:22Z</cp:lastPrinted>
  <dcterms:created xsi:type="dcterms:W3CDTF">2018-11-21T08:23:51Z</dcterms:created>
  <dcterms:modified xsi:type="dcterms:W3CDTF">2018-11-21T14:03:19Z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769112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