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2"/>
  </p:notesMasterIdLst>
  <p:handoutMasterIdLst>
    <p:handoutMasterId r:id="rId13"/>
  </p:handoutMasterIdLst>
  <p:sldIdLst>
    <p:sldId id="256" r:id="rId6"/>
    <p:sldId id="264" r:id="rId7"/>
    <p:sldId id="600" r:id="rId8"/>
    <p:sldId id="299" r:id="rId9"/>
    <p:sldId id="601" r:id="rId10"/>
    <p:sldId id="305" r:id="rId11"/>
  </p:sldIdLst>
  <p:sldSz cx="9144000" cy="6858000" type="screen4x3"/>
  <p:notesSz cx="6670675" cy="97774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nes Borg" initials="AB" lastIdx="8" clrIdx="0"/>
  <p:cmAuthor id="2" name="EuBP" initials="EuBP" lastIdx="0" clrIdx="1"/>
  <p:cmAuthor id="3" name="Kristy Lange" initials="KL" lastIdx="1" clrIdx="2"/>
  <p:cmAuthor id="4" name="Juliette Jacques" initials="JJ" lastIdx="1" clrIdx="3">
    <p:extLst>
      <p:ext uri="{19B8F6BF-5375-455C-9EA6-DF929625EA0E}">
        <p15:presenceInfo xmlns:p15="http://schemas.microsoft.com/office/powerpoint/2012/main" userId="S::juliette.jacques@starch.eu::9020f87f-cf29-4cbb-b797-4c940a1bd729" providerId="AD"/>
      </p:ext>
    </p:extLst>
  </p:cmAuthor>
  <p:cmAuthor id="5" name="Denny Cobianchi" initials="DC" lastIdx="1" clrIdx="4">
    <p:extLst>
      <p:ext uri="{19B8F6BF-5375-455C-9EA6-DF929625EA0E}">
        <p15:presenceInfo xmlns:p15="http://schemas.microsoft.com/office/powerpoint/2012/main" userId="Denny Cobianchi" providerId="None"/>
      </p:ext>
    </p:extLst>
  </p:cmAuthor>
  <p:cmAuthor id="6" name="Fediol" initials="F" lastIdx="2" clrIdx="5">
    <p:extLst>
      <p:ext uri="{19B8F6BF-5375-455C-9EA6-DF929625EA0E}">
        <p15:presenceInfo xmlns:p15="http://schemas.microsoft.com/office/powerpoint/2012/main" userId="Fedio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AEB"/>
    <a:srgbClr val="88A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09" autoAdjust="0"/>
    <p:restoredTop sz="89245" autoAdjust="0"/>
  </p:normalViewPr>
  <p:slideViewPr>
    <p:cSldViewPr>
      <p:cViewPr varScale="1">
        <p:scale>
          <a:sx n="98" d="100"/>
          <a:sy n="98" d="100"/>
        </p:scale>
        <p:origin x="21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056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505" y="0"/>
            <a:ext cx="2890626" cy="490569"/>
          </a:xfrm>
          <a:prstGeom prst="rect">
            <a:avLst/>
          </a:prstGeom>
        </p:spPr>
        <p:txBody>
          <a:bodyPr vert="horz" lIns="91440" tIns="45720" rIns="91440" bIns="45720" rtlCol="0"/>
          <a:lstStyle>
            <a:lvl1pPr algn="r">
              <a:defRPr sz="1200"/>
            </a:lvl1pPr>
          </a:lstStyle>
          <a:p>
            <a:fld id="{1FBA676D-B9E7-4070-8311-A8650AAB0F3B}" type="datetimeFigureOut">
              <a:rPr lang="en-GB" smtClean="0"/>
              <a:t>18/11/2019</a:t>
            </a:fld>
            <a:endParaRPr lang="en-GB"/>
          </a:p>
        </p:txBody>
      </p:sp>
      <p:sp>
        <p:nvSpPr>
          <p:cNvPr id="4" name="Footer Placeholder 3"/>
          <p:cNvSpPr>
            <a:spLocks noGrp="1"/>
          </p:cNvSpPr>
          <p:nvPr>
            <p:ph type="ftr" sz="quarter" idx="2"/>
          </p:nvPr>
        </p:nvSpPr>
        <p:spPr>
          <a:xfrm>
            <a:off x="0" y="9286846"/>
            <a:ext cx="2890626" cy="49056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505" y="9286846"/>
            <a:ext cx="2890626" cy="490568"/>
          </a:xfrm>
          <a:prstGeom prst="rect">
            <a:avLst/>
          </a:prstGeom>
        </p:spPr>
        <p:txBody>
          <a:bodyPr vert="horz" lIns="91440" tIns="45720" rIns="91440" bIns="45720" rtlCol="0" anchor="b"/>
          <a:lstStyle>
            <a:lvl1pPr algn="r">
              <a:defRPr sz="1200"/>
            </a:lvl1pPr>
          </a:lstStyle>
          <a:p>
            <a:fld id="{4F1124CE-D471-4995-AFC4-ED9FEB5927CD}" type="slidenum">
              <a:rPr lang="en-GB" smtClean="0"/>
              <a:t>‹nr.›</a:t>
            </a:fld>
            <a:endParaRPr lang="en-GB"/>
          </a:p>
        </p:txBody>
      </p:sp>
    </p:spTree>
    <p:extLst>
      <p:ext uri="{BB962C8B-B14F-4D97-AF65-F5344CB8AC3E}">
        <p14:creationId xmlns:p14="http://schemas.microsoft.com/office/powerpoint/2010/main" val="2282887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626" cy="48887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8505" y="0"/>
            <a:ext cx="2890626" cy="488871"/>
          </a:xfrm>
          <a:prstGeom prst="rect">
            <a:avLst/>
          </a:prstGeom>
        </p:spPr>
        <p:txBody>
          <a:bodyPr vert="horz" lIns="91440" tIns="45720" rIns="91440" bIns="45720" rtlCol="0"/>
          <a:lstStyle>
            <a:lvl1pPr algn="r">
              <a:defRPr sz="1200"/>
            </a:lvl1pPr>
          </a:lstStyle>
          <a:p>
            <a:fld id="{8A87E2D2-8D81-445F-9079-8CA2E7BE4AE8}" type="datetimeFigureOut">
              <a:rPr lang="de-DE" smtClean="0"/>
              <a:pPr/>
              <a:t>18.11.2019</a:t>
            </a:fld>
            <a:endParaRPr lang="de-DE"/>
          </a:p>
        </p:txBody>
      </p:sp>
      <p:sp>
        <p:nvSpPr>
          <p:cNvPr id="4" name="Folienbildplatzhalter 3"/>
          <p:cNvSpPr>
            <a:spLocks noGrp="1" noRot="1" noChangeAspect="1"/>
          </p:cNvSpPr>
          <p:nvPr>
            <p:ph type="sldImg" idx="2"/>
          </p:nvPr>
        </p:nvSpPr>
        <p:spPr>
          <a:xfrm>
            <a:off x="890588" y="733425"/>
            <a:ext cx="4889500" cy="36671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7068" y="4644271"/>
            <a:ext cx="5336540" cy="4399836"/>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86845"/>
            <a:ext cx="2890626" cy="48887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8505" y="9286845"/>
            <a:ext cx="2890626" cy="488871"/>
          </a:xfrm>
          <a:prstGeom prst="rect">
            <a:avLst/>
          </a:prstGeom>
        </p:spPr>
        <p:txBody>
          <a:bodyPr vert="horz" lIns="91440" tIns="45720" rIns="91440" bIns="45720" rtlCol="0" anchor="b"/>
          <a:lstStyle>
            <a:lvl1pPr algn="r">
              <a:defRPr sz="1200"/>
            </a:lvl1pPr>
          </a:lstStyle>
          <a:p>
            <a:fld id="{8A910656-7F45-4B35-B9F0-F7F49FC7AF31}" type="slidenum">
              <a:rPr lang="de-DE" smtClean="0"/>
              <a:pPr/>
              <a:t>‹nr.›</a:t>
            </a:fld>
            <a:endParaRPr lang="de-DE"/>
          </a:p>
        </p:txBody>
      </p:sp>
    </p:spTree>
    <p:extLst>
      <p:ext uri="{BB962C8B-B14F-4D97-AF65-F5344CB8AC3E}">
        <p14:creationId xmlns:p14="http://schemas.microsoft.com/office/powerpoint/2010/main" val="57082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8A910656-7F45-4B35-B9F0-F7F49FC7AF31}" type="slidenum">
              <a:rPr lang="de-DE" smtClean="0"/>
              <a:pPr/>
              <a:t>2</a:t>
            </a:fld>
            <a:endParaRPr lang="de-DE"/>
          </a:p>
        </p:txBody>
      </p:sp>
    </p:spTree>
    <p:extLst>
      <p:ext uri="{BB962C8B-B14F-4D97-AF65-F5344CB8AC3E}">
        <p14:creationId xmlns:p14="http://schemas.microsoft.com/office/powerpoint/2010/main" val="3415296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0" name="Grafik 9" descr="Spiegel:Lobby:003_Policy EU-VERBAENDE:EUBA:01_Design:EUBA_PP_02:EUBA_PP_page1.pdf"/>
          <p:cNvPicPr/>
          <p:nvPr userDrawn="1"/>
        </p:nvPicPr>
        <p:blipFill>
          <a:blip r:embed="rId2" cstate="screen">
            <a:extLst>
              <a:ext uri="{28A0092B-C50C-407E-A947-70E740481C1C}">
                <a14:useLocalDpi xmlns:a14="http://schemas.microsoft.com/office/drawing/2010/main"/>
              </a:ext>
            </a:extLst>
          </a:blip>
          <a:srcRect t="15868" b="77205"/>
          <a:stretch>
            <a:fillRect/>
          </a:stretch>
        </p:blipFill>
        <p:spPr bwMode="auto">
          <a:xfrm>
            <a:off x="-36512" y="1196752"/>
            <a:ext cx="9180512" cy="1512168"/>
          </a:xfrm>
          <a:prstGeom prst="rect">
            <a:avLst/>
          </a:prstGeom>
          <a:noFill/>
          <a:ln>
            <a:noFill/>
          </a:ln>
        </p:spPr>
      </p:pic>
      <p:sp>
        <p:nvSpPr>
          <p:cNvPr id="2" name="Titel 1"/>
          <p:cNvSpPr>
            <a:spLocks noGrp="1"/>
          </p:cNvSpPr>
          <p:nvPr>
            <p:ph type="ctrTitle" hasCustomPrompt="1"/>
          </p:nvPr>
        </p:nvSpPr>
        <p:spPr>
          <a:xfrm>
            <a:off x="467544" y="1628800"/>
            <a:ext cx="7740352" cy="936104"/>
          </a:xfrm>
        </p:spPr>
        <p:txBody>
          <a:bodyPr>
            <a:noAutofit/>
          </a:bodyPr>
          <a:lstStyle>
            <a:lvl1pPr algn="l">
              <a:defRPr sz="2800">
                <a:solidFill>
                  <a:schemeClr val="bg1"/>
                </a:solidFill>
                <a:latin typeface="Myriad Pro" pitchFamily="34" charset="0"/>
                <a:cs typeface="Arial" pitchFamily="34" charset="0"/>
              </a:defRPr>
            </a:lvl1pPr>
          </a:lstStyle>
          <a:p>
            <a:r>
              <a:rPr lang="de-DE" dirty="0"/>
              <a:t>Title 28pt</a:t>
            </a:r>
            <a:br>
              <a:rPr lang="de-DE" dirty="0"/>
            </a:br>
            <a:r>
              <a:rPr lang="de-DE" dirty="0"/>
              <a:t>2nd </a:t>
            </a:r>
            <a:r>
              <a:rPr lang="de-DE" dirty="0" err="1"/>
              <a:t>line</a:t>
            </a:r>
            <a:endParaRPr lang="de-DE" dirty="0"/>
          </a:p>
        </p:txBody>
      </p:sp>
      <p:sp>
        <p:nvSpPr>
          <p:cNvPr id="3" name="Untertitel 2"/>
          <p:cNvSpPr>
            <a:spLocks noGrp="1"/>
          </p:cNvSpPr>
          <p:nvPr>
            <p:ph type="subTitle" idx="1" hasCustomPrompt="1"/>
          </p:nvPr>
        </p:nvSpPr>
        <p:spPr>
          <a:xfrm>
            <a:off x="467544" y="2924944"/>
            <a:ext cx="8208912" cy="3096344"/>
          </a:xfrm>
        </p:spPr>
        <p:txBody>
          <a:bodyPr>
            <a:normAutofit/>
          </a:bodyPr>
          <a:lstStyle>
            <a:lvl1pPr marL="0" indent="0" algn="l">
              <a:buNone/>
              <a:defRPr sz="2400" baseline="0">
                <a:solidFill>
                  <a:srgbClr val="00B0F0"/>
                </a:solidFill>
                <a:latin typeface="Myriad Pro"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Sub-title, </a:t>
            </a:r>
            <a:r>
              <a:rPr lang="de-DE" dirty="0" err="1"/>
              <a:t>speaker</a:t>
            </a:r>
            <a:r>
              <a:rPr lang="de-DE" dirty="0"/>
              <a:t>, 24pt </a:t>
            </a:r>
          </a:p>
        </p:txBody>
      </p:sp>
      <p:pic>
        <p:nvPicPr>
          <p:cNvPr id="1026" name="Picture 2" descr="D:\ARBEIT AUGUST\EBA_Logo_Quadri.jpg"/>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514910" y="188640"/>
            <a:ext cx="2629090" cy="1080000"/>
          </a:xfrm>
          <a:prstGeom prst="rect">
            <a:avLst/>
          </a:prstGeom>
          <a:noFill/>
        </p:spPr>
      </p:pic>
      <p:sp>
        <p:nvSpPr>
          <p:cNvPr id="11" name="Datumsplatzhalter 3"/>
          <p:cNvSpPr>
            <a:spLocks noGrp="1"/>
          </p:cNvSpPr>
          <p:nvPr>
            <p:ph type="dt" sz="half" idx="2"/>
          </p:nvPr>
        </p:nvSpPr>
        <p:spPr>
          <a:xfrm>
            <a:off x="457200" y="6403627"/>
            <a:ext cx="1090464" cy="409749"/>
          </a:xfrm>
          <a:prstGeom prst="rect">
            <a:avLst/>
          </a:prstGeom>
        </p:spPr>
        <p:txBody>
          <a:bodyPr vert="horz" lIns="91440" tIns="45720" rIns="91440" bIns="45720" rtlCol="0" anchor="ctr"/>
          <a:lstStyle>
            <a:lvl1pPr algn="l">
              <a:defRPr sz="1200">
                <a:solidFill>
                  <a:schemeClr val="bg1"/>
                </a:solidFill>
              </a:defRPr>
            </a:lvl1pPr>
          </a:lstStyle>
          <a:p>
            <a:fld id="{0B76557E-1749-46B6-8C48-CA6D838EB3D5}" type="datetime1">
              <a:rPr lang="de-DE" smtClean="0"/>
              <a:pPr/>
              <a:t>18.11.2019</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763B7D-ABBE-45BB-AE1A-D974C294697B}" type="datetime1">
              <a:rPr lang="de-DE" smtClean="0"/>
              <a:pPr/>
              <a:t>18.11.2019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7523004-80B9-43D9-AC43-F97B413AEA39}" type="datetime1">
              <a:rPr lang="de-DE" smtClean="0"/>
              <a:pPr/>
              <a:t>18.11.2019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319B3CE-AA20-4C27-97FE-D3C3F6A262AD}" type="datetime1">
              <a:rPr lang="de-DE" smtClean="0"/>
              <a:pPr/>
              <a:t>18.11.2019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50CFC65D-CF3D-4791-825C-1BE7264A7DB0}" type="datetime1">
              <a:rPr lang="de-DE" smtClean="0"/>
              <a:pPr/>
              <a:t>18.11.2019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C146C4F3-73C7-4C05-B446-A2EE8B3CEE4F}" type="datetime1">
              <a:rPr lang="de-DE" smtClean="0"/>
              <a:pPr/>
              <a:t>18.11.2019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3FDEFFE-C995-4890-908E-F453004BB26B}" type="datetime1">
              <a:rPr lang="de-DE" smtClean="0"/>
              <a:pPr/>
              <a:t>18.11.2019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7BAE493-F101-423E-ADA6-B2611167B176}" type="datetime1">
              <a:rPr lang="de-DE" smtClean="0"/>
              <a:pPr/>
              <a:t>18.11.2019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5338936" cy="1143000"/>
          </a:xfrm>
        </p:spPr>
        <p:txBody>
          <a:bodyPr>
            <a:normAutofit/>
          </a:bodyPr>
          <a:lstStyle>
            <a:lvl1pPr algn="l">
              <a:defRPr sz="2800">
                <a:latin typeface="Myriad Pro" pitchFamily="34" charset="0"/>
              </a:defRPr>
            </a:lvl1pPr>
          </a:lstStyle>
          <a:p>
            <a:r>
              <a:rPr lang="de-DE" dirty="0"/>
              <a:t>Title 28pt</a:t>
            </a:r>
          </a:p>
        </p:txBody>
      </p:sp>
      <p:sp>
        <p:nvSpPr>
          <p:cNvPr id="3" name="Inhaltsplatzhalter 2"/>
          <p:cNvSpPr>
            <a:spLocks noGrp="1"/>
          </p:cNvSpPr>
          <p:nvPr>
            <p:ph idx="1" hasCustomPrompt="1"/>
          </p:nvPr>
        </p:nvSpPr>
        <p:spPr>
          <a:xfrm>
            <a:off x="457200" y="1700808"/>
            <a:ext cx="8229600" cy="4464496"/>
          </a:xfrm>
        </p:spPr>
        <p:txBody>
          <a:bodyPr/>
          <a:lstStyle>
            <a:lvl1pPr>
              <a:buClr>
                <a:srgbClr val="FFC000"/>
              </a:buClr>
              <a:buFont typeface="Symbol" pitchFamily="18" charset="2"/>
              <a:buChar char=""/>
              <a:defRPr sz="2400" b="0">
                <a:latin typeface="Myriad Pro" pitchFamily="34" charset="0"/>
              </a:defRPr>
            </a:lvl1pPr>
            <a:lvl2pPr>
              <a:defRPr sz="2000">
                <a:latin typeface="Myriad Pro" pitchFamily="34" charset="0"/>
              </a:defRPr>
            </a:lvl2pPr>
            <a:lvl3pPr>
              <a:defRPr sz="1800" baseline="0">
                <a:latin typeface="Myriad Pro" pitchFamily="34" charset="0"/>
              </a:defRPr>
            </a:lvl3pPr>
            <a:lvl4pPr>
              <a:defRPr sz="1600">
                <a:latin typeface="Myriad Pro" pitchFamily="34" charset="0"/>
              </a:defRPr>
            </a:lvl4pPr>
            <a:lvl5pPr>
              <a:defRPr>
                <a:latin typeface="Myriad Pro" pitchFamily="34" charset="0"/>
              </a:defRPr>
            </a:lvl5pPr>
          </a:lstStyle>
          <a:p>
            <a:pPr lvl="0"/>
            <a:r>
              <a:rPr lang="de-DE" dirty="0"/>
              <a:t>Textmasterformate durch Klicken bearbeiten – 24 </a:t>
            </a:r>
            <a:r>
              <a:rPr lang="de-DE" dirty="0" err="1"/>
              <a:t>pt</a:t>
            </a:r>
            <a:endParaRPr lang="de-DE" dirty="0"/>
          </a:p>
          <a:p>
            <a:pPr lvl="1"/>
            <a:r>
              <a:rPr lang="de-DE" dirty="0"/>
              <a:t>Zweite Ebene – 20 </a:t>
            </a:r>
            <a:r>
              <a:rPr lang="de-DE" dirty="0" err="1"/>
              <a:t>pt</a:t>
            </a:r>
            <a:endParaRPr lang="de-DE" dirty="0"/>
          </a:p>
          <a:p>
            <a:pPr lvl="2"/>
            <a:r>
              <a:rPr lang="de-DE" dirty="0"/>
              <a:t>Dritte Ebene – 18 </a:t>
            </a:r>
            <a:r>
              <a:rPr lang="de-DE" dirty="0" err="1"/>
              <a:t>pt</a:t>
            </a:r>
            <a:r>
              <a:rPr lang="de-DE" dirty="0"/>
              <a:t> </a:t>
            </a:r>
          </a:p>
          <a:p>
            <a:pPr lvl="3"/>
            <a:r>
              <a:rPr lang="de-DE" dirty="0"/>
              <a:t>Vierte Ebene – 16 </a:t>
            </a:r>
            <a:r>
              <a:rPr lang="de-DE" dirty="0" err="1"/>
              <a:t>pt</a:t>
            </a:r>
            <a:endParaRPr lang="de-DE" dirty="0"/>
          </a:p>
        </p:txBody>
      </p:sp>
      <p:pic>
        <p:nvPicPr>
          <p:cNvPr id="8" name="Grafik 7" descr="Spiegel:Lobby:003_Policy EU-VERBAENDE:EUBA:01_Design:EUBA_PP_02:EUBA_PP_page1.pdf"/>
          <p:cNvPicPr/>
          <p:nvPr userDrawn="1"/>
        </p:nvPicPr>
        <p:blipFill>
          <a:blip r:embed="rId2" cstate="screen">
            <a:extLst>
              <a:ext uri="{28A0092B-C50C-407E-A947-70E740481C1C}">
                <a14:useLocalDpi xmlns:a14="http://schemas.microsoft.com/office/drawing/2010/main"/>
              </a:ext>
            </a:extLst>
          </a:blip>
          <a:srcRect t="17325" b="82286"/>
          <a:stretch>
            <a:fillRect/>
          </a:stretch>
        </p:blipFill>
        <p:spPr bwMode="auto">
          <a:xfrm>
            <a:off x="-36512" y="1484784"/>
            <a:ext cx="9180512" cy="80392"/>
          </a:xfrm>
          <a:prstGeom prst="rect">
            <a:avLst/>
          </a:prstGeom>
          <a:noFill/>
          <a:ln>
            <a:noFill/>
          </a:ln>
        </p:spPr>
      </p:pic>
      <p:pic>
        <p:nvPicPr>
          <p:cNvPr id="10" name="Picture 2" descr="D:\ARBEIT AUGUST\EBA_Logo_Quadri.jpg"/>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514910" y="188640"/>
            <a:ext cx="2629090" cy="1080000"/>
          </a:xfrm>
          <a:prstGeom prst="rect">
            <a:avLst/>
          </a:prstGeom>
          <a:noFill/>
        </p:spPr>
      </p:pic>
      <p:sp>
        <p:nvSpPr>
          <p:cNvPr id="11" name="Datumsplatzhalter 3"/>
          <p:cNvSpPr>
            <a:spLocks noGrp="1"/>
          </p:cNvSpPr>
          <p:nvPr>
            <p:ph type="dt" sz="half" idx="2"/>
          </p:nvPr>
        </p:nvSpPr>
        <p:spPr>
          <a:xfrm>
            <a:off x="457200" y="6403627"/>
            <a:ext cx="1090464" cy="409749"/>
          </a:xfrm>
          <a:prstGeom prst="rect">
            <a:avLst/>
          </a:prstGeom>
        </p:spPr>
        <p:txBody>
          <a:bodyPr vert="horz" lIns="91440" tIns="45720" rIns="91440" bIns="45720" rtlCol="0" anchor="ctr"/>
          <a:lstStyle>
            <a:lvl1pPr algn="l">
              <a:defRPr sz="1200">
                <a:solidFill>
                  <a:schemeClr val="bg1"/>
                </a:solidFill>
              </a:defRPr>
            </a:lvl1pPr>
          </a:lstStyle>
          <a:p>
            <a:fld id="{3718DAD5-B373-4271-9B62-5DC94BCF6A3D}" type="datetime1">
              <a:rPr lang="de-DE" smtClean="0"/>
              <a:pPr/>
              <a:t>18.11.2019</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5338936" cy="1143000"/>
          </a:xfrm>
        </p:spPr>
        <p:txBody>
          <a:bodyPr>
            <a:normAutofit/>
          </a:bodyPr>
          <a:lstStyle>
            <a:lvl1pPr algn="l">
              <a:defRPr sz="2800">
                <a:latin typeface="Myriad Pro" pitchFamily="34" charset="0"/>
              </a:defRPr>
            </a:lvl1pPr>
          </a:lstStyle>
          <a:p>
            <a:r>
              <a:rPr lang="de-DE" dirty="0"/>
              <a:t>Title 28pt</a:t>
            </a:r>
          </a:p>
        </p:txBody>
      </p:sp>
      <p:sp>
        <p:nvSpPr>
          <p:cNvPr id="9" name="Inhaltsplatzhalter 2"/>
          <p:cNvSpPr>
            <a:spLocks noGrp="1"/>
          </p:cNvSpPr>
          <p:nvPr>
            <p:ph sz="half" idx="1" hasCustomPrompt="1"/>
          </p:nvPr>
        </p:nvSpPr>
        <p:spPr>
          <a:xfrm>
            <a:off x="457200" y="1700808"/>
            <a:ext cx="4038600" cy="4464495"/>
          </a:xfrm>
        </p:spPr>
        <p:txBody>
          <a:bodyPr/>
          <a:lstStyle>
            <a:lvl1pPr>
              <a:buClr>
                <a:srgbClr val="FFC000"/>
              </a:buClr>
              <a:buFont typeface="Symbol" pitchFamily="18" charset="2"/>
              <a:buChar char=""/>
              <a:defRPr sz="2400">
                <a:latin typeface="Myriad Pro" pitchFamily="34" charset="0"/>
              </a:defRPr>
            </a:lvl1pPr>
            <a:lvl2pPr>
              <a:defRPr sz="2000">
                <a:latin typeface="Myriad Pro" pitchFamily="34" charset="0"/>
              </a:defRPr>
            </a:lvl2pPr>
            <a:lvl3pPr>
              <a:defRPr sz="1800">
                <a:latin typeface="Myriad Pro" pitchFamily="34" charset="0"/>
              </a:defRPr>
            </a:lvl3pPr>
            <a:lvl4pPr>
              <a:defRPr sz="1600">
                <a:latin typeface="Myriad Pro" pitchFamily="34" charset="0"/>
              </a:defRPr>
            </a:lvl4pPr>
            <a:lvl5pPr>
              <a:defRPr sz="1800">
                <a:latin typeface="Myriad Pro" pitchFamily="34" charset="0"/>
              </a:defRPr>
            </a:lvl5pPr>
            <a:lvl6pPr>
              <a:defRPr sz="1800"/>
            </a:lvl6pPr>
            <a:lvl7pPr>
              <a:defRPr sz="1800"/>
            </a:lvl7pPr>
            <a:lvl8pPr>
              <a:defRPr sz="1800"/>
            </a:lvl8pPr>
            <a:lvl9pPr>
              <a:defRPr sz="1800"/>
            </a:lvl9pPr>
          </a:lstStyle>
          <a:p>
            <a:pPr lvl="0"/>
            <a:r>
              <a:rPr lang="de-DE" dirty="0"/>
              <a:t>Textmasterformate durch Klicken bearbeiten – 24 </a:t>
            </a:r>
            <a:r>
              <a:rPr lang="de-DE" dirty="0" err="1"/>
              <a:t>pt</a:t>
            </a:r>
            <a:endParaRPr lang="de-DE" dirty="0"/>
          </a:p>
          <a:p>
            <a:pPr lvl="1"/>
            <a:r>
              <a:rPr lang="de-DE" dirty="0"/>
              <a:t>Zweite Ebene</a:t>
            </a:r>
          </a:p>
          <a:p>
            <a:pPr lvl="2"/>
            <a:r>
              <a:rPr lang="de-DE" dirty="0"/>
              <a:t>Dritte Ebene</a:t>
            </a:r>
          </a:p>
          <a:p>
            <a:pPr lvl="3"/>
            <a:r>
              <a:rPr lang="de-DE" dirty="0"/>
              <a:t>Vierte Ebene</a:t>
            </a:r>
          </a:p>
        </p:txBody>
      </p:sp>
      <p:sp>
        <p:nvSpPr>
          <p:cNvPr id="11" name="Inhaltsplatzhalter 2"/>
          <p:cNvSpPr>
            <a:spLocks noGrp="1"/>
          </p:cNvSpPr>
          <p:nvPr>
            <p:ph sz="half" idx="13"/>
          </p:nvPr>
        </p:nvSpPr>
        <p:spPr>
          <a:xfrm>
            <a:off x="4644008" y="1700808"/>
            <a:ext cx="4038600" cy="4464495"/>
          </a:xfrm>
        </p:spPr>
        <p:txBody>
          <a:bodyPr/>
          <a:lstStyle>
            <a:lvl1pPr>
              <a:buClr>
                <a:srgbClr val="FFC000"/>
              </a:buClr>
              <a:buFont typeface="Symbol" pitchFamily="18" charset="2"/>
              <a:buChar char=""/>
              <a:defRPr sz="2400">
                <a:latin typeface="Myriad Pro" pitchFamily="34" charset="0"/>
              </a:defRPr>
            </a:lvl1pPr>
            <a:lvl2pPr>
              <a:defRPr sz="2000">
                <a:latin typeface="Myriad Pro" pitchFamily="34" charset="0"/>
              </a:defRPr>
            </a:lvl2pPr>
            <a:lvl3pPr>
              <a:defRPr sz="1800">
                <a:latin typeface="Myriad Pro" pitchFamily="34" charset="0"/>
              </a:defRPr>
            </a:lvl3pPr>
            <a:lvl4pPr>
              <a:defRPr sz="1600">
                <a:latin typeface="Myriad Pro" pitchFamily="34" charset="0"/>
              </a:defRPr>
            </a:lvl4pPr>
            <a:lvl5pPr>
              <a:defRPr sz="1800">
                <a:latin typeface="Myriad Pro" pitchFamily="34" charset="0"/>
              </a:defRPr>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13" name="Datumsplatzhalter 3"/>
          <p:cNvSpPr>
            <a:spLocks noGrp="1"/>
          </p:cNvSpPr>
          <p:nvPr>
            <p:ph type="dt" sz="half" idx="2"/>
          </p:nvPr>
        </p:nvSpPr>
        <p:spPr>
          <a:xfrm>
            <a:off x="457200" y="6403627"/>
            <a:ext cx="1090464" cy="409749"/>
          </a:xfrm>
          <a:prstGeom prst="rect">
            <a:avLst/>
          </a:prstGeom>
        </p:spPr>
        <p:txBody>
          <a:bodyPr vert="horz" lIns="91440" tIns="45720" rIns="91440" bIns="45720" rtlCol="0" anchor="ctr"/>
          <a:lstStyle>
            <a:lvl1pPr algn="l">
              <a:defRPr sz="1200">
                <a:solidFill>
                  <a:schemeClr val="bg1"/>
                </a:solidFill>
              </a:defRPr>
            </a:lvl1pPr>
          </a:lstStyle>
          <a:p>
            <a:fld id="{844AF7E8-756D-4DAA-9DEC-329FFEA57067}" type="datetime1">
              <a:rPr lang="de-DE" smtClean="0"/>
              <a:pPr/>
              <a:t>18.11.2019</a:t>
            </a:fld>
            <a:endParaRPr lang="de-DE" dirty="0"/>
          </a:p>
        </p:txBody>
      </p:sp>
      <p:pic>
        <p:nvPicPr>
          <p:cNvPr id="14" name="Grafik 13" descr="Spiegel:Lobby:003_Policy EU-VERBAENDE:EUBA:01_Design:EUBA_PP_02:EUBA_PP_page1.pdf"/>
          <p:cNvPicPr/>
          <p:nvPr userDrawn="1"/>
        </p:nvPicPr>
        <p:blipFill>
          <a:blip r:embed="rId2" cstate="screen">
            <a:extLst>
              <a:ext uri="{28A0092B-C50C-407E-A947-70E740481C1C}">
                <a14:useLocalDpi xmlns:a14="http://schemas.microsoft.com/office/drawing/2010/main"/>
              </a:ext>
            </a:extLst>
          </a:blip>
          <a:srcRect t="17325" b="82286"/>
          <a:stretch>
            <a:fillRect/>
          </a:stretch>
        </p:blipFill>
        <p:spPr bwMode="auto">
          <a:xfrm>
            <a:off x="-36512" y="1484784"/>
            <a:ext cx="9180512" cy="8039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700808"/>
            <a:ext cx="2520280" cy="4464496"/>
          </a:xfrm>
        </p:spPr>
        <p:txBody>
          <a:bodyPr anchor="b">
            <a:normAutofit/>
          </a:bodyPr>
          <a:lstStyle>
            <a:lvl1pPr algn="l">
              <a:defRPr sz="1800" b="0">
                <a:latin typeface="Myriad Pro" pitchFamily="34" charset="0"/>
              </a:defRPr>
            </a:lvl1pPr>
          </a:lstStyle>
          <a:p>
            <a:r>
              <a:rPr lang="de-DE" dirty="0"/>
              <a:t>Titelmasterformat durch Klicken bearbeiten</a:t>
            </a:r>
          </a:p>
        </p:txBody>
      </p:sp>
      <p:sp>
        <p:nvSpPr>
          <p:cNvPr id="3" name="Bildplatzhalter 2"/>
          <p:cNvSpPr>
            <a:spLocks noGrp="1"/>
          </p:cNvSpPr>
          <p:nvPr>
            <p:ph type="pic" idx="1"/>
          </p:nvPr>
        </p:nvSpPr>
        <p:spPr>
          <a:xfrm>
            <a:off x="3190056" y="1700808"/>
            <a:ext cx="5486400" cy="44644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5" name="Datumsplatzhalter 4"/>
          <p:cNvSpPr>
            <a:spLocks noGrp="1"/>
          </p:cNvSpPr>
          <p:nvPr>
            <p:ph type="dt" sz="half" idx="10"/>
          </p:nvPr>
        </p:nvSpPr>
        <p:spPr/>
        <p:txBody>
          <a:bodyPr/>
          <a:lstStyle/>
          <a:p>
            <a:fld id="{F90878C7-4DF2-4980-8446-04C2C1576F23}" type="datetime1">
              <a:rPr lang="de-DE" smtClean="0"/>
              <a:pPr/>
              <a:t>18.11.2019</a:t>
            </a:fld>
            <a:endParaRPr lang="de-DE"/>
          </a:p>
        </p:txBody>
      </p:sp>
      <p:pic>
        <p:nvPicPr>
          <p:cNvPr id="11" name="Grafik 10" descr="Spiegel:Lobby:003_Policy EU-VERBAENDE:EUBA:01_Design:EUBA_PP_02:EUBA_PP_page1.pdf"/>
          <p:cNvPicPr/>
          <p:nvPr userDrawn="1"/>
        </p:nvPicPr>
        <p:blipFill>
          <a:blip r:embed="rId2" cstate="screen">
            <a:extLst>
              <a:ext uri="{28A0092B-C50C-407E-A947-70E740481C1C}">
                <a14:useLocalDpi xmlns:a14="http://schemas.microsoft.com/office/drawing/2010/main"/>
              </a:ext>
            </a:extLst>
          </a:blip>
          <a:srcRect t="17325" b="82286"/>
          <a:stretch>
            <a:fillRect/>
          </a:stretch>
        </p:blipFill>
        <p:spPr bwMode="auto">
          <a:xfrm>
            <a:off x="-36512" y="1484784"/>
            <a:ext cx="9180512" cy="80392"/>
          </a:xfrm>
          <a:prstGeom prst="rect">
            <a:avLst/>
          </a:prstGeom>
          <a:noFill/>
          <a:ln>
            <a:noFill/>
          </a:ln>
        </p:spPr>
      </p:pic>
      <p:sp>
        <p:nvSpPr>
          <p:cNvPr id="12" name="Titel 1"/>
          <p:cNvSpPr txBox="1">
            <a:spLocks/>
          </p:cNvSpPr>
          <p:nvPr userDrawn="1"/>
        </p:nvSpPr>
        <p:spPr>
          <a:xfrm>
            <a:off x="457200" y="274638"/>
            <a:ext cx="5338936" cy="1143000"/>
          </a:xfrm>
          <a:prstGeom prst="rect">
            <a:avLst/>
          </a:prstGeom>
        </p:spPr>
        <p:txBody>
          <a:bodyPr vert="horz" lIns="91440" tIns="45720" rIns="91440" bIns="45720" rtlCol="0" anchor="ctr">
            <a:normAutofit/>
          </a:bodyPr>
          <a:lstStyle>
            <a:lvl1pPr algn="l">
              <a:defRPr sz="2800">
                <a:latin typeface="Myriad Pro"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2800" b="0" i="0" u="none" strike="noStrike" kern="1200" cap="none" spc="0" normalizeH="0" baseline="0" noProof="0">
                <a:ln>
                  <a:noFill/>
                </a:ln>
                <a:solidFill>
                  <a:schemeClr val="tx1"/>
                </a:solidFill>
                <a:effectLst/>
                <a:uLnTx/>
                <a:uFillTx/>
                <a:latin typeface="Myriad Pro" pitchFamily="34" charset="0"/>
                <a:ea typeface="+mj-ea"/>
                <a:cs typeface="+mj-cs"/>
              </a:rPr>
              <a:t>Title 28pt</a:t>
            </a:r>
            <a:endParaRPr kumimoji="0" lang="de-DE" sz="2800" b="0" i="0" u="none" strike="noStrike" kern="1200" cap="none" spc="0" normalizeH="0" baseline="0" noProof="0" dirty="0">
              <a:ln>
                <a:noFill/>
              </a:ln>
              <a:solidFill>
                <a:schemeClr val="tx1"/>
              </a:solidFill>
              <a:effectLst/>
              <a:uLnTx/>
              <a:uFillTx/>
              <a:latin typeface="Myriad Pro" pitchFamily="34" charset="0"/>
              <a:ea typeface="+mj-ea"/>
              <a:cs typeface="+mj-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342264B-5C40-44EF-860D-E22E7ABD2544}" type="datetime1">
              <a:rPr lang="de-DE" smtClean="0"/>
              <a:pPr/>
              <a:t>18.11.2019</a:t>
            </a:fld>
            <a:endParaRPr lang="de-DE"/>
          </a:p>
        </p:txBody>
      </p:sp>
      <p:sp>
        <p:nvSpPr>
          <p:cNvPr id="17" name="Bildplatzhalter 16"/>
          <p:cNvSpPr>
            <a:spLocks noGrp="1"/>
          </p:cNvSpPr>
          <p:nvPr>
            <p:ph type="pic" sz="quarter" idx="13"/>
          </p:nvPr>
        </p:nvSpPr>
        <p:spPr>
          <a:xfrm>
            <a:off x="0" y="2708275"/>
            <a:ext cx="9144000" cy="3457575"/>
          </a:xfrm>
        </p:spPr>
        <p:txBody>
          <a:bodyPr/>
          <a:lstStyle/>
          <a:p>
            <a:endParaRPr lang="de-DE"/>
          </a:p>
        </p:txBody>
      </p:sp>
      <p:pic>
        <p:nvPicPr>
          <p:cNvPr id="9" name="Grafik 8" descr="Spiegel:Lobby:003_Policy EU-VERBAENDE:EUBA:01_Design:EUBA_PP_02:EUBA_PP_page1.pdf"/>
          <p:cNvPicPr/>
          <p:nvPr userDrawn="1"/>
        </p:nvPicPr>
        <p:blipFill>
          <a:blip r:embed="rId2" cstate="screen">
            <a:extLst>
              <a:ext uri="{28A0092B-C50C-407E-A947-70E740481C1C}">
                <a14:useLocalDpi xmlns:a14="http://schemas.microsoft.com/office/drawing/2010/main"/>
              </a:ext>
            </a:extLst>
          </a:blip>
          <a:srcRect t="15868" b="77205"/>
          <a:stretch>
            <a:fillRect/>
          </a:stretch>
        </p:blipFill>
        <p:spPr bwMode="auto">
          <a:xfrm>
            <a:off x="-36512" y="1196752"/>
            <a:ext cx="9180512" cy="1512168"/>
          </a:xfrm>
          <a:prstGeom prst="rect">
            <a:avLst/>
          </a:prstGeom>
          <a:noFill/>
          <a:ln>
            <a:noFill/>
          </a:ln>
        </p:spPr>
      </p:pic>
      <p:sp>
        <p:nvSpPr>
          <p:cNvPr id="10" name="Titel 1"/>
          <p:cNvSpPr>
            <a:spLocks noGrp="1"/>
          </p:cNvSpPr>
          <p:nvPr>
            <p:ph type="ctrTitle" hasCustomPrompt="1"/>
          </p:nvPr>
        </p:nvSpPr>
        <p:spPr>
          <a:xfrm>
            <a:off x="467544" y="1628800"/>
            <a:ext cx="7740352" cy="936104"/>
          </a:xfrm>
        </p:spPr>
        <p:txBody>
          <a:bodyPr>
            <a:noAutofit/>
          </a:bodyPr>
          <a:lstStyle>
            <a:lvl1pPr algn="l">
              <a:defRPr sz="2800" baseline="0">
                <a:solidFill>
                  <a:schemeClr val="bg1"/>
                </a:solidFill>
                <a:latin typeface="Myriad Pro" pitchFamily="34" charset="0"/>
                <a:cs typeface="Arial" pitchFamily="34" charset="0"/>
              </a:defRPr>
            </a:lvl1pPr>
          </a:lstStyle>
          <a:p>
            <a:r>
              <a:rPr lang="de-DE" dirty="0"/>
              <a:t>Chapter title 28pt</a:t>
            </a:r>
            <a:br>
              <a:rPr lang="de-DE" dirty="0"/>
            </a:br>
            <a:r>
              <a:rPr lang="de-DE" dirty="0"/>
              <a:t>2nd </a:t>
            </a:r>
            <a:r>
              <a:rPr lang="de-DE" dirty="0" err="1"/>
              <a:t>line</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Titre 1"/>
          <p:cNvSpPr txBox="1">
            <a:spLocks/>
          </p:cNvSpPr>
          <p:nvPr userDrawn="1"/>
        </p:nvSpPr>
        <p:spPr bwMode="auto">
          <a:xfrm>
            <a:off x="179388" y="2205038"/>
            <a:ext cx="6769100" cy="36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defRPr/>
            </a:pPr>
            <a:endParaRPr lang="en-GB" altLang="en-US" sz="1200" b="1" dirty="0">
              <a:solidFill>
                <a:srgbClr val="002060"/>
              </a:solidFill>
              <a:latin typeface="Arial" pitchFamily="34" charset="0"/>
            </a:endParaRPr>
          </a:p>
        </p:txBody>
      </p:sp>
      <p:sp>
        <p:nvSpPr>
          <p:cNvPr id="3" name="Espace réservé de la date 3"/>
          <p:cNvSpPr>
            <a:spLocks noGrp="1"/>
          </p:cNvSpPr>
          <p:nvPr>
            <p:ph type="dt" sz="half" idx="10"/>
          </p:nvPr>
        </p:nvSpPr>
        <p:spPr/>
        <p:txBody>
          <a:bodyPr/>
          <a:lstStyle>
            <a:lvl1pPr>
              <a:defRPr/>
            </a:lvl1pPr>
          </a:lstStyle>
          <a:p>
            <a:pPr>
              <a:defRPr/>
            </a:pPr>
            <a:fld id="{E2DDCA9C-5E9F-40AD-804B-D09662248AE5}" type="datetime1">
              <a:rPr lang="en-GB"/>
              <a:pPr>
                <a:defRPr/>
              </a:pPr>
              <a:t>18/11/2019</a:t>
            </a:fld>
            <a:endParaRPr lang="en-GB" dirty="0"/>
          </a:p>
        </p:txBody>
      </p:sp>
      <p:sp>
        <p:nvSpPr>
          <p:cNvPr id="4" name="Espace réservé du pied de page 4"/>
          <p:cNvSpPr>
            <a:spLocks noGrp="1"/>
          </p:cNvSpPr>
          <p:nvPr>
            <p:ph type="ftr" sz="quarter" idx="11"/>
          </p:nvPr>
        </p:nvSpPr>
        <p:spPr>
          <a:xfrm>
            <a:off x="684213" y="3933825"/>
            <a:ext cx="6624637" cy="287338"/>
          </a:xfrm>
          <a:prstGeom prst="rect">
            <a:avLst/>
          </a:prstGeom>
        </p:spPr>
        <p:txBody>
          <a:bodyPr/>
          <a:lstStyle>
            <a:lvl1pPr>
              <a:defRPr sz="1100" b="0"/>
            </a:lvl1pPr>
          </a:lstStyle>
          <a:p>
            <a:pPr>
              <a:defRPr/>
            </a:pPr>
            <a:endParaRPr lang="en-GB"/>
          </a:p>
        </p:txBody>
      </p:sp>
      <p:sp>
        <p:nvSpPr>
          <p:cNvPr id="5"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AF7247F-A5CD-414F-B0E3-DC99AC3E14B0}" type="slidenum">
              <a:rPr lang="en-GB" altLang="en-US"/>
              <a:pPr>
                <a:defRPr/>
              </a:pPr>
              <a:t>‹nr.›</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F34F69B-FA97-4156-A453-2D9118743679}" type="datetime1">
              <a:rPr lang="de-DE" smtClean="0"/>
              <a:pPr/>
              <a:t>18.11.2019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95659D8-1651-416D-82CD-D040CD12667C}" type="datetime1">
              <a:rPr lang="de-DE" smtClean="0"/>
              <a:pPr/>
              <a:t>18.11.2019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D5BBDEF-1108-4D0F-B2FB-E142A64A21F8}" type="datetime1">
              <a:rPr lang="de-DE" smtClean="0"/>
              <a:pPr/>
              <a:t>18.11.2019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291E4F5-5D69-474D-8A98-2A6F8F06810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2.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0" y="6336704"/>
            <a:ext cx="9144000" cy="548680"/>
          </a:xfrm>
          <a:prstGeom prst="rect">
            <a:avLst/>
          </a:prstGeom>
          <a:solidFill>
            <a:srgbClr val="5FC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p>
        </p:txBody>
      </p:sp>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1"/>
            <a:ext cx="8229600" cy="434908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403627"/>
            <a:ext cx="1090464" cy="409749"/>
          </a:xfrm>
          <a:prstGeom prst="rect">
            <a:avLst/>
          </a:prstGeom>
        </p:spPr>
        <p:txBody>
          <a:bodyPr vert="horz" lIns="91440" tIns="45720" rIns="91440" bIns="45720" rtlCol="0" anchor="ctr"/>
          <a:lstStyle>
            <a:lvl1pPr algn="l">
              <a:defRPr sz="1200">
                <a:solidFill>
                  <a:schemeClr val="bg1"/>
                </a:solidFill>
              </a:defRPr>
            </a:lvl1pPr>
          </a:lstStyle>
          <a:p>
            <a:fld id="{F6D36213-2766-4395-822D-A1BCD9FB0571}" type="datetime1">
              <a:rPr lang="de-DE" smtClean="0"/>
              <a:pPr/>
              <a:t>18.11.2019</a:t>
            </a:fld>
            <a:endParaRPr lang="de-DE" dirty="0"/>
          </a:p>
        </p:txBody>
      </p:sp>
      <p:sp>
        <p:nvSpPr>
          <p:cNvPr id="10" name="Fußzeilenplatzhalter 4"/>
          <p:cNvSpPr txBox="1">
            <a:spLocks/>
          </p:cNvSpPr>
          <p:nvPr userDrawn="1"/>
        </p:nvSpPr>
        <p:spPr>
          <a:xfrm>
            <a:off x="2123728" y="6448251"/>
            <a:ext cx="5688632" cy="365125"/>
          </a:xfrm>
          <a:prstGeom prst="rect">
            <a:avLst/>
          </a:prstGeom>
        </p:spPr>
        <p:txBody>
          <a:bodyPr/>
          <a:lstStyle>
            <a:lvl1pPr>
              <a:defRPr b="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bg1"/>
                </a:solidFill>
                <a:effectLst/>
                <a:uLnTx/>
                <a:uFillTx/>
                <a:latin typeface="+mn-lt"/>
                <a:ea typeface="+mn-ea"/>
                <a:cs typeface="+mn-cs"/>
              </a:rPr>
              <a:t>www.europeanbioeconomyalliance.eu </a:t>
            </a:r>
            <a:r>
              <a:rPr kumimoji="0" lang="de-DE" sz="1200" b="0" i="0" u="none" strike="noStrike" kern="1200" cap="none" spc="0" normalizeH="0" baseline="0" noProof="0" dirty="0">
                <a:ln>
                  <a:noFill/>
                </a:ln>
                <a:solidFill>
                  <a:schemeClr val="bg1"/>
                </a:solidFill>
                <a:effectLst/>
                <a:uLnTx/>
                <a:uFillTx/>
                <a:latin typeface="+mn-lt"/>
                <a:ea typeface="+mn-ea"/>
                <a:cs typeface="+mn-cs"/>
                <a:sym typeface="Symbol"/>
              </a:rPr>
              <a:t> </a:t>
            </a:r>
            <a:r>
              <a:rPr kumimoji="0" lang="de-DE" sz="1200" b="0" i="0" u="none" strike="noStrike" kern="1200" cap="none" spc="0" normalizeH="0" baseline="0" noProof="0" dirty="0">
                <a:ln>
                  <a:noFill/>
                </a:ln>
                <a:solidFill>
                  <a:schemeClr val="bg1"/>
                </a:solidFill>
                <a:effectLst/>
                <a:uLnTx/>
                <a:uFillTx/>
                <a:latin typeface="+mn-lt"/>
                <a:ea typeface="+mn-ea"/>
                <a:cs typeface="+mn-cs"/>
              </a:rPr>
              <a:t>hello@bioeconomyalliance.eu</a:t>
            </a:r>
          </a:p>
        </p:txBody>
      </p:sp>
      <p:sp>
        <p:nvSpPr>
          <p:cNvPr id="11" name="Foliennummernplatzhalter 5"/>
          <p:cNvSpPr txBox="1">
            <a:spLocks/>
          </p:cNvSpPr>
          <p:nvPr userDrawn="1"/>
        </p:nvSpPr>
        <p:spPr>
          <a:xfrm>
            <a:off x="7956376" y="6448251"/>
            <a:ext cx="730424" cy="365125"/>
          </a:xfrm>
          <a:prstGeom prst="rect">
            <a:avLst/>
          </a:prstGeom>
        </p:spPr>
        <p:txBody>
          <a:bodyPr/>
          <a:lstStyle>
            <a:lvl1pPr>
              <a:defRPr b="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896C1BC-507B-4D37-8F0D-98E0EE24E9EA}" type="slidenum">
              <a:rPr kumimoji="0" lang="de-DE" sz="12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2" descr="D:\ARBEIT AUGUST\EBA_Logo_Quadri.jpg"/>
          <p:cNvPicPr>
            <a:picLocks noChangeAspect="1" noChangeArrowheads="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6514910" y="188640"/>
            <a:ext cx="2629090" cy="1080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7" r:id="rId4"/>
    <p:sldLayoutId id="2147483664" r:id="rId5"/>
    <p:sldLayoutId id="2147483673" r:id="rId6"/>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C8EE7-0C22-4A52-996E-C1A241F51044}" type="datetime1">
              <a:rPr lang="de-DE" smtClean="0"/>
              <a:pPr/>
              <a:t>18.11.2019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1E4F5-5D69-474D-8A98-2A6F8F06810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17.jpeg" Type="http://schemas.openxmlformats.org/officeDocument/2006/relationships/image"/><Relationship Id="rId2" Target="../media/image16.png" Type="http://schemas.openxmlformats.org/officeDocument/2006/relationships/image"/><Relationship Id="rId1" Target="../slideLayouts/slideLayout6.xml" Type="http://schemas.openxmlformats.org/officeDocument/2006/relationships/slideLayout"/></Relationships>
</file>

<file path=ppt/slides/_rels/slide5.xml.rels><?xml version="1.0" encoding="UTF-8" standalone="yes" ?><Relationships xmlns="http://schemas.openxmlformats.org/package/2006/relationships"><Relationship Id="rId3" Target="../media/hdphoto1.wdp" Type="http://schemas.microsoft.com/office/2007/relationships/hdphoto"/><Relationship Id="rId2" Target="../media/image18.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3" Type="http://schemas.openxmlformats.org/officeDocument/2006/relationships/hyperlink" Target="http://www.bioeconomyalliance.eu/" TargetMode="External"/><Relationship Id="rId2" Type="http://schemas.openxmlformats.org/officeDocument/2006/relationships/image" Target="../media/image19.jpeg"/><Relationship Id="rId1" Type="http://schemas.openxmlformats.org/officeDocument/2006/relationships/slideLayout" Target="../slideLayouts/slideLayout1.xml"/><Relationship Id="rId4" Type="http://schemas.openxmlformats.org/officeDocument/2006/relationships/hyperlink" Target="https://twitter.com/EUBioeconom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en-US" sz="2400" b="1" cap="all" dirty="0">
                <a:latin typeface="Myriad Pro"/>
                <a:cs typeface="Arial"/>
              </a:rPr>
              <a:t>Key environmental challenges &amp; the role of the Sustainable Development Goals</a:t>
            </a:r>
          </a:p>
        </p:txBody>
      </p:sp>
      <p:sp>
        <p:nvSpPr>
          <p:cNvPr id="3" name="Untertitel 2"/>
          <p:cNvSpPr>
            <a:spLocks noGrp="1"/>
          </p:cNvSpPr>
          <p:nvPr>
            <p:ph type="subTitle" idx="1"/>
          </p:nvPr>
        </p:nvSpPr>
        <p:spPr/>
        <p:txBody>
          <a:bodyPr>
            <a:normAutofit lnSpcReduction="10000"/>
          </a:bodyPr>
          <a:lstStyle/>
          <a:p>
            <a:r>
              <a:rPr lang="en-US" b="1" cap="all" dirty="0"/>
              <a:t>European Parliament</a:t>
            </a:r>
          </a:p>
          <a:p>
            <a:r>
              <a:rPr lang="en-US" dirty="0"/>
              <a:t>19 November 2019 </a:t>
            </a:r>
          </a:p>
          <a:p>
            <a:endParaRPr lang="de-DE" dirty="0"/>
          </a:p>
          <a:p>
            <a:endParaRPr lang="en-GB" b="1" cap="all" dirty="0"/>
          </a:p>
          <a:p>
            <a:endParaRPr lang="en-US" b="1" cap="all" dirty="0"/>
          </a:p>
          <a:p>
            <a:r>
              <a:rPr lang="en-US" sz="2000" dirty="0"/>
              <a:t>Dirk Carrez</a:t>
            </a:r>
          </a:p>
          <a:p>
            <a:r>
              <a:rPr lang="en-US" sz="2000" i="1" dirty="0"/>
              <a:t>Executive Director</a:t>
            </a:r>
          </a:p>
          <a:p>
            <a:r>
              <a:rPr lang="en-US" sz="2000" i="1" dirty="0"/>
              <a:t>Biobased Industries Consortium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Members of the EUBA</a:t>
            </a:r>
          </a:p>
        </p:txBody>
      </p:sp>
      <p:pic>
        <p:nvPicPr>
          <p:cNvPr id="9" name="Grafik 8" descr="Macintosh HD:Users:bzabel:Desktop:EUBA_PP_boiler_plate.pdf"/>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12160" y="2564904"/>
            <a:ext cx="1965394" cy="1098037"/>
          </a:xfrm>
          <a:prstGeom prst="rect">
            <a:avLst/>
          </a:prstGeom>
          <a:noFill/>
          <a:ln>
            <a:noFill/>
          </a:ln>
        </p:spPr>
      </p:pic>
      <p:pic>
        <p:nvPicPr>
          <p:cNvPr id="12" name="Grafik 11" descr="Macintosh HD:Users:bzabel:Desktop:EUBA_PP_boiler_plate.pdf"/>
          <p:cNvPicPr/>
          <p:nvPr/>
        </p:nvPicPr>
        <p:blipFill>
          <a:blip r:embed="rId4" cstate="screen">
            <a:extLst>
              <a:ext uri="{28A0092B-C50C-407E-A947-70E740481C1C}">
                <a14:useLocalDpi xmlns:a14="http://schemas.microsoft.com/office/drawing/2010/main"/>
              </a:ext>
            </a:extLst>
          </a:blip>
          <a:srcRect/>
          <a:stretch>
            <a:fillRect/>
          </a:stretch>
        </p:blipFill>
        <p:spPr bwMode="auto">
          <a:xfrm>
            <a:off x="323527" y="5152121"/>
            <a:ext cx="2689487" cy="941175"/>
          </a:xfrm>
          <a:prstGeom prst="rect">
            <a:avLst/>
          </a:prstGeom>
          <a:noFill/>
          <a:ln>
            <a:noFill/>
          </a:ln>
        </p:spPr>
      </p:pic>
      <p:pic>
        <p:nvPicPr>
          <p:cNvPr id="13" name="Grafik 12" descr="Macintosh HD:Users:bzabel:Desktop:EUBA_PP_boiler_plate.pdf"/>
          <p:cNvPicPr/>
          <p:nvPr/>
        </p:nvPicPr>
        <p:blipFill>
          <a:blip r:embed="rId5" cstate="screen">
            <a:extLst>
              <a:ext uri="{28A0092B-C50C-407E-A947-70E740481C1C}">
                <a14:useLocalDpi xmlns:a14="http://schemas.microsoft.com/office/drawing/2010/main"/>
              </a:ext>
            </a:extLst>
          </a:blip>
          <a:srcRect/>
          <a:stretch>
            <a:fillRect/>
          </a:stretch>
        </p:blipFill>
        <p:spPr bwMode="auto">
          <a:xfrm>
            <a:off x="6300192" y="4840960"/>
            <a:ext cx="1596883" cy="1411762"/>
          </a:xfrm>
          <a:prstGeom prst="rect">
            <a:avLst/>
          </a:prstGeom>
          <a:noFill/>
          <a:ln>
            <a:noFill/>
          </a:ln>
        </p:spPr>
      </p:pic>
      <p:pic>
        <p:nvPicPr>
          <p:cNvPr id="14" name="Grafik 13" descr="Macintosh HD:Users:bzabel:Desktop:EUBA_PP_boiler_plate.pdf"/>
          <p:cNvPicPr/>
          <p:nvPr/>
        </p:nvPicPr>
        <p:blipFill>
          <a:blip r:embed="rId6" cstate="screen">
            <a:extLst>
              <a:ext uri="{28A0092B-C50C-407E-A947-70E740481C1C}">
                <a14:useLocalDpi xmlns:a14="http://schemas.microsoft.com/office/drawing/2010/main"/>
              </a:ext>
            </a:extLst>
          </a:blip>
          <a:srcRect/>
          <a:stretch>
            <a:fillRect/>
          </a:stretch>
        </p:blipFill>
        <p:spPr bwMode="auto">
          <a:xfrm>
            <a:off x="384458" y="1684556"/>
            <a:ext cx="2817558" cy="941175"/>
          </a:xfrm>
          <a:prstGeom prst="rect">
            <a:avLst/>
          </a:prstGeom>
          <a:noFill/>
          <a:ln>
            <a:noFill/>
          </a:ln>
        </p:spPr>
      </p:pic>
      <p:pic>
        <p:nvPicPr>
          <p:cNvPr id="15" name="Grafik 14" descr="Macintosh HD:Users:bzabel:Desktop:EUBA_PP_boiler_plate.pdf"/>
          <p:cNvPicPr/>
          <p:nvPr/>
        </p:nvPicPr>
        <p:blipFill>
          <a:blip r:embed="rId7" cstate="screen">
            <a:extLst>
              <a:ext uri="{28A0092B-C50C-407E-A947-70E740481C1C}">
                <a14:useLocalDpi xmlns:a14="http://schemas.microsoft.com/office/drawing/2010/main"/>
              </a:ext>
            </a:extLst>
          </a:blip>
          <a:srcRect/>
          <a:stretch>
            <a:fillRect/>
          </a:stretch>
        </p:blipFill>
        <p:spPr bwMode="auto">
          <a:xfrm>
            <a:off x="323528" y="3915139"/>
            <a:ext cx="2521394" cy="1098037"/>
          </a:xfrm>
          <a:prstGeom prst="rect">
            <a:avLst/>
          </a:prstGeom>
          <a:noFill/>
          <a:ln>
            <a:noFill/>
          </a:ln>
        </p:spPr>
      </p:pic>
      <p:pic>
        <p:nvPicPr>
          <p:cNvPr id="16" name="Grafik 15" descr="Macintosh HD:Users:bzabel:Desktop:EUBA_PP_boiler_plate.pdf"/>
          <p:cNvPicPr/>
          <p:nvPr/>
        </p:nvPicPr>
        <p:blipFill>
          <a:blip r:embed="rId8" cstate="screen">
            <a:extLst>
              <a:ext uri="{28A0092B-C50C-407E-A947-70E740481C1C}">
                <a14:useLocalDpi xmlns:a14="http://schemas.microsoft.com/office/drawing/2010/main"/>
              </a:ext>
            </a:extLst>
          </a:blip>
          <a:srcRect/>
          <a:stretch>
            <a:fillRect/>
          </a:stretch>
        </p:blipFill>
        <p:spPr bwMode="auto">
          <a:xfrm>
            <a:off x="827583" y="2606148"/>
            <a:ext cx="1474047" cy="1254900"/>
          </a:xfrm>
          <a:prstGeom prst="rect">
            <a:avLst/>
          </a:prstGeom>
          <a:noFill/>
          <a:ln>
            <a:noFill/>
          </a:ln>
        </p:spPr>
      </p:pic>
      <p:pic>
        <p:nvPicPr>
          <p:cNvPr id="17" name="Grafik 16" descr="Macintosh HD:Users:bzabel:Desktop:EUBA_PP_boiler_plate.pdf"/>
          <p:cNvPicPr/>
          <p:nvPr/>
        </p:nvPicPr>
        <p:blipFill>
          <a:blip r:embed="rId9" cstate="screen">
            <a:extLst>
              <a:ext uri="{28A0092B-C50C-407E-A947-70E740481C1C}">
                <a14:useLocalDpi xmlns:a14="http://schemas.microsoft.com/office/drawing/2010/main"/>
              </a:ext>
            </a:extLst>
          </a:blip>
          <a:srcRect/>
          <a:stretch>
            <a:fillRect/>
          </a:stretch>
        </p:blipFill>
        <p:spPr bwMode="auto">
          <a:xfrm>
            <a:off x="3593538" y="3542253"/>
            <a:ext cx="1842558" cy="1254900"/>
          </a:xfrm>
          <a:prstGeom prst="rect">
            <a:avLst/>
          </a:prstGeom>
          <a:noFill/>
          <a:ln>
            <a:noFill/>
          </a:ln>
        </p:spPr>
      </p:pic>
      <p:pic>
        <p:nvPicPr>
          <p:cNvPr id="18" name="Grafik 17" descr="Macintosh HD:Users:bzabel:Desktop:EUBA_PP_boiler_plate.pdf"/>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297035" y="2924944"/>
            <a:ext cx="2211069" cy="627450"/>
          </a:xfrm>
          <a:prstGeom prst="rect">
            <a:avLst/>
          </a:prstGeom>
          <a:noFill/>
          <a:ln>
            <a:noFill/>
          </a:ln>
        </p:spPr>
      </p:pic>
      <p:pic>
        <p:nvPicPr>
          <p:cNvPr id="3" name="Picture 2"/>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733735" y="5030094"/>
            <a:ext cx="1333432" cy="1063202"/>
          </a:xfrm>
          <a:prstGeom prst="rect">
            <a:avLst/>
          </a:prstGeom>
        </p:spPr>
      </p:pic>
      <p:pic>
        <p:nvPicPr>
          <p:cNvPr id="4" name="Picture 3"/>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452457" y="3745430"/>
            <a:ext cx="1063621" cy="1095530"/>
          </a:xfrm>
          <a:prstGeom prst="rect">
            <a:avLst/>
          </a:prstGeom>
        </p:spPr>
      </p:pic>
      <p:pic>
        <p:nvPicPr>
          <p:cNvPr id="6" name="Image 14" descr="A picture containing drawing&#10;&#10;Description generated with very high confidence">
            <a:extLst>
              <a:ext uri="{FF2B5EF4-FFF2-40B4-BE49-F238E27FC236}">
                <a16:creationId xmlns:a16="http://schemas.microsoft.com/office/drawing/2014/main" id="{5B44413E-9FE2-4BD5-80B6-982D0C36AA16}"/>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3735375" y="1782024"/>
            <a:ext cx="1125027" cy="1010362"/>
          </a:xfrm>
          <a:prstGeom prst="rect">
            <a:avLst/>
          </a:prstGeom>
        </p:spPr>
      </p:pic>
      <p:pic>
        <p:nvPicPr>
          <p:cNvPr id="11" name="Picture 10">
            <a:extLst>
              <a:ext uri="{FF2B5EF4-FFF2-40B4-BE49-F238E27FC236}">
                <a16:creationId xmlns:a16="http://schemas.microsoft.com/office/drawing/2014/main" id="{77299F0D-2CC1-4AD7-A5E2-EA4DD0E5FD95}"/>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294147" y="1802960"/>
            <a:ext cx="1920937" cy="62000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FA056-F2F4-405D-A896-0CCC825921EC}"/>
              </a:ext>
            </a:extLst>
          </p:cNvPr>
          <p:cNvSpPr>
            <a:spLocks noGrp="1"/>
          </p:cNvSpPr>
          <p:nvPr>
            <p:ph type="title"/>
          </p:nvPr>
        </p:nvSpPr>
        <p:spPr/>
        <p:txBody>
          <a:bodyPr/>
          <a:lstStyle/>
          <a:p>
            <a:r>
              <a:rPr lang="nl-BE" dirty="0" err="1"/>
              <a:t>Bioeconomy</a:t>
            </a:r>
            <a:r>
              <a:rPr lang="nl-BE" dirty="0"/>
              <a:t> and </a:t>
            </a:r>
            <a:r>
              <a:rPr lang="nl-BE" dirty="0" err="1"/>
              <a:t>SDGs</a:t>
            </a:r>
            <a:endParaRPr lang="nl-BE" dirty="0"/>
          </a:p>
        </p:txBody>
      </p:sp>
      <p:sp>
        <p:nvSpPr>
          <p:cNvPr id="7" name="Tekstvak 6">
            <a:extLst>
              <a:ext uri="{FF2B5EF4-FFF2-40B4-BE49-F238E27FC236}">
                <a16:creationId xmlns:a16="http://schemas.microsoft.com/office/drawing/2014/main" id="{DC09129A-86B8-4C8D-B9E2-5B8F8E8EF11B}"/>
              </a:ext>
            </a:extLst>
          </p:cNvPr>
          <p:cNvSpPr txBox="1"/>
          <p:nvPr/>
        </p:nvSpPr>
        <p:spPr>
          <a:xfrm>
            <a:off x="107504" y="4221088"/>
            <a:ext cx="8928992" cy="2308324"/>
          </a:xfrm>
          <a:prstGeom prst="rect">
            <a:avLst/>
          </a:prstGeom>
          <a:noFill/>
        </p:spPr>
        <p:txBody>
          <a:bodyPr wrap="square" rtlCol="0">
            <a:spAutoFit/>
          </a:bodyPr>
          <a:lstStyle/>
          <a:p>
            <a:r>
              <a:rPr lang="en-US" sz="1600" dirty="0"/>
              <a:t>The  bioeconomy  has  a  key  role  to  play  in  the  transition  to  a  more  circular,  renewable  and  resource efficient  society.  </a:t>
            </a:r>
          </a:p>
          <a:p>
            <a:endParaRPr lang="en-US" sz="1600" dirty="0"/>
          </a:p>
          <a:p>
            <a:r>
              <a:rPr lang="en-US" sz="1600" dirty="0"/>
              <a:t>Only  consistent,  long‐term  and stable  policies,  especially  for  the  areas  of  energy,  environment,  climate,  innovation,  forestry  and agriculture,  will  attract  the  necessary  investments  and  foster  the  full  potential  of  the  bioeconomy.  </a:t>
            </a:r>
          </a:p>
          <a:p>
            <a:endParaRPr lang="en-US" sz="1600" dirty="0"/>
          </a:p>
          <a:p>
            <a:r>
              <a:rPr lang="en-US" sz="1600" dirty="0"/>
              <a:t>EUBA sees the bio-economy contributing in particular to SDG 2, 7, 8, 9, 12, 13, 15, 17.</a:t>
            </a:r>
          </a:p>
          <a:p>
            <a:endParaRPr lang="en-US" sz="1600" dirty="0"/>
          </a:p>
        </p:txBody>
      </p:sp>
      <p:pic>
        <p:nvPicPr>
          <p:cNvPr id="12" name="Picture 2" descr="C:\Users\a.peeters\Dropbox\European Bioeconomy Alliance\EP\EP Launch - Feb 2015\Slide deck\BIC_Biobased EconConcept_FINAL.jpg">
            <a:extLst>
              <a:ext uri="{FF2B5EF4-FFF2-40B4-BE49-F238E27FC236}">
                <a16:creationId xmlns:a16="http://schemas.microsoft.com/office/drawing/2014/main" id="{20DF6FA5-110B-4D35-8684-B418906D2CAD}"/>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979712" y="1556792"/>
            <a:ext cx="4464496" cy="26361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360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liennummernplatzhalter 2">
            <a:extLst>
              <a:ext uri="{FF2B5EF4-FFF2-40B4-BE49-F238E27FC236}">
                <a16:creationId xmlns:a16="http://schemas.microsoft.com/office/drawing/2014/main" id="{BE2473DE-2CCC-47E0-A70C-8EFD6DD93901}"/>
              </a:ext>
            </a:extLst>
          </p:cNvPr>
          <p:cNvSpPr>
            <a:spLocks noGrp="1" noChangeArrowheads="1"/>
          </p:cNvSpPr>
          <p:nvPr>
            <p:ph type="sldNum" sz="quarter" idx="12"/>
          </p:nvPr>
        </p:nvSpPr>
        <p:spPr bwMode="auto">
          <a:xfrm>
            <a:off x="6407909" y="6520259"/>
            <a:ext cx="220504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925A6A0-2019-45FB-B31D-65EEBA0D4168}" type="slidenum">
              <a:rPr lang="en-GB" altLang="en-US" sz="1200" smtClean="0">
                <a:solidFill>
                  <a:srgbClr val="898989"/>
                </a:solidFill>
              </a:rPr>
              <a:pPr>
                <a:spcBef>
                  <a:spcPct val="0"/>
                </a:spcBef>
                <a:buFontTx/>
                <a:buNone/>
              </a:pPr>
              <a:t>4</a:t>
            </a:fld>
            <a:endParaRPr lang="en-GB" altLang="en-US" sz="1200">
              <a:solidFill>
                <a:srgbClr val="898989"/>
              </a:solidFill>
            </a:endParaRPr>
          </a:p>
        </p:txBody>
      </p:sp>
      <p:graphicFrame>
        <p:nvGraphicFramePr>
          <p:cNvPr id="4" name="Tabelle 3">
            <a:extLst>
              <a:ext uri="{FF2B5EF4-FFF2-40B4-BE49-F238E27FC236}">
                <a16:creationId xmlns:a16="http://schemas.microsoft.com/office/drawing/2014/main" id="{73809F6B-E581-644E-A9CB-34D15E769280}"/>
              </a:ext>
            </a:extLst>
          </p:cNvPr>
          <p:cNvGraphicFramePr>
            <a:graphicFrameLocks noGrp="1"/>
          </p:cNvGraphicFramePr>
          <p:nvPr>
            <p:extLst>
              <p:ext uri="{D42A27DB-BD31-4B8C-83A1-F6EECF244321}">
                <p14:modId xmlns:p14="http://schemas.microsoft.com/office/powerpoint/2010/main" val="4112663002"/>
              </p:ext>
            </p:extLst>
          </p:nvPr>
        </p:nvGraphicFramePr>
        <p:xfrm>
          <a:off x="107504" y="1580768"/>
          <a:ext cx="8865895" cy="1920240"/>
        </p:xfrm>
        <a:graphic>
          <a:graphicData uri="http://schemas.openxmlformats.org/drawingml/2006/table">
            <a:tbl>
              <a:tblPr firstRow="1" firstCol="1" bandRow="1">
                <a:tableStyleId>{5C22544A-7EE6-4342-B048-85BDC9FD1C3A}</a:tableStyleId>
              </a:tblPr>
              <a:tblGrid>
                <a:gridCol w="8865895">
                  <a:extLst>
                    <a:ext uri="{9D8B030D-6E8A-4147-A177-3AD203B41FA5}">
                      <a16:colId xmlns:a16="http://schemas.microsoft.com/office/drawing/2014/main" val="1495341090"/>
                    </a:ext>
                  </a:extLst>
                </a:gridCol>
              </a:tblGrid>
              <a:tr h="1876250">
                <a:tc>
                  <a:txBody>
                    <a:bodyPr/>
                    <a:lstStyle/>
                    <a:p>
                      <a:pPr algn="l">
                        <a:spcAft>
                          <a:spcPts val="0"/>
                        </a:spcAft>
                      </a:pPr>
                      <a:r>
                        <a:rPr lang="en-US" sz="1400" b="0" dirty="0">
                          <a:solidFill>
                            <a:srgbClr val="002060"/>
                          </a:solidFill>
                          <a:effectLst/>
                        </a:rPr>
                        <a:t>EU agriculture  is  playing  a vital  role  in  enabling  food  security  whilst  providing  sustainable  and locally  produced  biomass. This  includes  the </a:t>
                      </a:r>
                      <a:r>
                        <a:rPr lang="en-US" sz="1400" b="0" dirty="0" err="1">
                          <a:solidFill>
                            <a:srgbClr val="002060"/>
                          </a:solidFill>
                          <a:effectLst/>
                        </a:rPr>
                        <a:t>valorisation</a:t>
                      </a:r>
                      <a:r>
                        <a:rPr lang="en-US" sz="1400" b="0" dirty="0">
                          <a:solidFill>
                            <a:srgbClr val="002060"/>
                          </a:solidFill>
                          <a:effectLst/>
                        </a:rPr>
                        <a:t>  of  by‐  and  co‐products  as  well  as  residues  that  would  otherwise  be considered  as  waste. This  is  complemented  by  both  working  with  biorefineries  and through  the  development of new  cross‐sectoral  bio‐based  value  chains. </a:t>
                      </a:r>
                    </a:p>
                    <a:p>
                      <a:pPr algn="l">
                        <a:spcAft>
                          <a:spcPts val="0"/>
                        </a:spcAft>
                      </a:pPr>
                      <a:endParaRPr lang="de-DE" sz="1400" b="0" dirty="0">
                        <a:solidFill>
                          <a:srgbClr val="002060"/>
                        </a:solidFill>
                        <a:effectLst/>
                      </a:endParaRPr>
                    </a:p>
                    <a:p>
                      <a:pPr algn="l">
                        <a:spcAft>
                          <a:spcPts val="0"/>
                        </a:spcAft>
                      </a:pPr>
                      <a:r>
                        <a:rPr lang="en-GB" sz="1400" dirty="0">
                          <a:solidFill>
                            <a:srgbClr val="002060"/>
                          </a:solidFill>
                          <a:effectLst/>
                        </a:rPr>
                        <a:t>Example by EUBA</a:t>
                      </a:r>
                      <a:endParaRPr lang="de-DE" sz="1400" dirty="0">
                        <a:solidFill>
                          <a:srgbClr val="002060"/>
                        </a:solidFill>
                        <a:effectLst/>
                      </a:endParaRPr>
                    </a:p>
                    <a:p>
                      <a:pPr algn="l">
                        <a:spcAft>
                          <a:spcPts val="0"/>
                        </a:spcAft>
                      </a:pPr>
                      <a:r>
                        <a:rPr lang="en-US" sz="1400" b="0" dirty="0">
                          <a:solidFill>
                            <a:srgbClr val="002060"/>
                          </a:solidFill>
                          <a:effectLst/>
                        </a:rPr>
                        <a:t>The  production  of  valuable  co‐products  in  the  biofuel  process,  notably  for  the  livestock  sector, allows  the  EU  to  decrease  its  protein  deficit  and  thereby  increases  the  availability  of  agricultural  products and  land. </a:t>
                      </a:r>
                      <a:br>
                        <a:rPr lang="en-US" sz="1400" b="0" dirty="0">
                          <a:solidFill>
                            <a:srgbClr val="002060"/>
                          </a:solidFill>
                          <a:effectLst/>
                        </a:rPr>
                      </a:br>
                      <a:r>
                        <a:rPr lang="en-US" sz="1400" b="0" dirty="0">
                          <a:solidFill>
                            <a:srgbClr val="002060"/>
                          </a:solidFill>
                          <a:effectLst/>
                        </a:rPr>
                        <a:t>Other examples illustrated by BBI JU projects: PLENITUDE, FARMYNG, …</a:t>
                      </a:r>
                      <a:endParaRPr lang="de-DE" sz="1400" b="0" dirty="0">
                        <a:solidFill>
                          <a:srgbClr val="002060"/>
                        </a:solidFill>
                        <a:effectLst/>
                      </a:endParaRPr>
                    </a:p>
                  </a:txBody>
                  <a:tcPr marL="68584" marR="68584" marT="0" marB="0">
                    <a:noFill/>
                  </a:tcPr>
                </a:tc>
                <a:extLst>
                  <a:ext uri="{0D108BD9-81ED-4DB2-BD59-A6C34878D82A}">
                    <a16:rowId xmlns:a16="http://schemas.microsoft.com/office/drawing/2014/main" val="564758203"/>
                  </a:ext>
                </a:extLst>
              </a:tr>
            </a:tbl>
          </a:graphicData>
        </a:graphic>
      </p:graphicFrame>
      <p:sp>
        <p:nvSpPr>
          <p:cNvPr id="33801" name="Textfeld 4">
            <a:extLst>
              <a:ext uri="{FF2B5EF4-FFF2-40B4-BE49-F238E27FC236}">
                <a16:creationId xmlns:a16="http://schemas.microsoft.com/office/drawing/2014/main" id="{AACA8317-AF53-4914-A236-7634E3824F5B}"/>
              </a:ext>
            </a:extLst>
          </p:cNvPr>
          <p:cNvSpPr txBox="1">
            <a:spLocks noChangeArrowheads="1"/>
          </p:cNvSpPr>
          <p:nvPr/>
        </p:nvSpPr>
        <p:spPr bwMode="auto">
          <a:xfrm>
            <a:off x="919662" y="1104999"/>
            <a:ext cx="86208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de-DE" sz="1400" b="1" dirty="0">
                <a:solidFill>
                  <a:srgbClr val="0070C0"/>
                </a:solidFill>
              </a:rPr>
              <a:t>End hunger,  achieve  food  security  and  improved  nutrition  and  promote sustainable  agriculture </a:t>
            </a:r>
            <a:endParaRPr lang="de-DE" altLang="de-DE" sz="1400" b="1" dirty="0">
              <a:solidFill>
                <a:srgbClr val="0070C0"/>
              </a:solidFill>
            </a:endParaRPr>
          </a:p>
        </p:txBody>
      </p:sp>
      <p:pic>
        <p:nvPicPr>
          <p:cNvPr id="2" name="Afbeelding 1">
            <a:extLst>
              <a:ext uri="{FF2B5EF4-FFF2-40B4-BE49-F238E27FC236}">
                <a16:creationId xmlns:a16="http://schemas.microsoft.com/office/drawing/2014/main" id="{DB17F319-AD5D-43A8-97CD-BD45A246339E}"/>
              </a:ext>
            </a:extLst>
          </p:cNvPr>
          <p:cNvPicPr>
            <a:picLocks noChangeAspect="1"/>
          </p:cNvPicPr>
          <p:nvPr/>
        </p:nvPicPr>
        <p:blipFill>
          <a:blip r:embed="rId2"/>
          <a:stretch>
            <a:fillRect/>
          </a:stretch>
        </p:blipFill>
        <p:spPr>
          <a:xfrm>
            <a:off x="107504" y="908720"/>
            <a:ext cx="812158" cy="699713"/>
          </a:xfrm>
          <a:prstGeom prst="rect">
            <a:avLst/>
          </a:prstGeom>
        </p:spPr>
      </p:pic>
      <p:graphicFrame>
        <p:nvGraphicFramePr>
          <p:cNvPr id="8" name="Tabelle 3">
            <a:extLst>
              <a:ext uri="{FF2B5EF4-FFF2-40B4-BE49-F238E27FC236}">
                <a16:creationId xmlns:a16="http://schemas.microsoft.com/office/drawing/2014/main" id="{6C0527AC-A90F-478A-A174-6C778FCD46A8}"/>
              </a:ext>
            </a:extLst>
          </p:cNvPr>
          <p:cNvGraphicFramePr>
            <a:graphicFrameLocks noGrp="1"/>
          </p:cNvGraphicFramePr>
          <p:nvPr>
            <p:extLst>
              <p:ext uri="{D42A27DB-BD31-4B8C-83A1-F6EECF244321}">
                <p14:modId xmlns:p14="http://schemas.microsoft.com/office/powerpoint/2010/main" val="3236785226"/>
              </p:ext>
            </p:extLst>
          </p:nvPr>
        </p:nvGraphicFramePr>
        <p:xfrm>
          <a:off x="107504" y="4332115"/>
          <a:ext cx="8928992" cy="2428428"/>
        </p:xfrm>
        <a:graphic>
          <a:graphicData uri="http://schemas.openxmlformats.org/drawingml/2006/table">
            <a:tbl>
              <a:tblPr firstRow="1" firstCol="1" bandRow="1">
                <a:effectLst/>
                <a:tableStyleId>{5C22544A-7EE6-4342-B048-85BDC9FD1C3A}</a:tableStyleId>
              </a:tblPr>
              <a:tblGrid>
                <a:gridCol w="8928992">
                  <a:extLst>
                    <a:ext uri="{9D8B030D-6E8A-4147-A177-3AD203B41FA5}">
                      <a16:colId xmlns:a16="http://schemas.microsoft.com/office/drawing/2014/main" val="1296886744"/>
                    </a:ext>
                  </a:extLst>
                </a:gridCol>
              </a:tblGrid>
              <a:tr h="2428428">
                <a:tc>
                  <a:txBody>
                    <a:bodyPr/>
                    <a:lstStyle/>
                    <a:p>
                      <a:pPr algn="l">
                        <a:spcAft>
                          <a:spcPts val="0"/>
                        </a:spcAft>
                      </a:pPr>
                      <a:r>
                        <a:rPr lang="en-US" sz="1400" b="0" dirty="0">
                          <a:solidFill>
                            <a:srgbClr val="002060"/>
                          </a:solidFill>
                          <a:effectLst/>
                        </a:rPr>
                        <a:t>The  bioeconomy  contributes  to  climate  change  mitigation  by  reducing  dependency on  fossil‐based  materials  and  energy.  Renewable  raw  materials  reduce  greenhouse gas  emissions  by  sequestering  CO2  in  the  plants  during  their  growth.  Biobased  products  store  carbon  during  their  life  cycle  and  are  then  either  recycled several  times  or  converted  into  bio‐energy. </a:t>
                      </a:r>
                    </a:p>
                    <a:p>
                      <a:pPr algn="l">
                        <a:spcAft>
                          <a:spcPts val="0"/>
                        </a:spcAft>
                      </a:pPr>
                      <a:endParaRPr lang="de-DE" sz="1400" b="0" dirty="0">
                        <a:solidFill>
                          <a:srgbClr val="002060"/>
                        </a:solidFill>
                        <a:effectLst/>
                      </a:endParaRPr>
                    </a:p>
                    <a:p>
                      <a:pPr algn="l">
                        <a:spcAft>
                          <a:spcPts val="0"/>
                        </a:spcAft>
                      </a:pPr>
                      <a:r>
                        <a:rPr lang="en-GB" sz="1400" b="1" i="0" dirty="0">
                          <a:solidFill>
                            <a:srgbClr val="002060"/>
                          </a:solidFill>
                          <a:effectLst/>
                        </a:rPr>
                        <a:t>Example by EUBA</a:t>
                      </a:r>
                      <a:endParaRPr lang="de-DE" sz="1400" b="1" i="0" dirty="0">
                        <a:solidFill>
                          <a:srgbClr val="002060"/>
                        </a:solidFill>
                        <a:effectLst/>
                      </a:endParaRPr>
                    </a:p>
                    <a:p>
                      <a:pPr algn="l">
                        <a:spcAft>
                          <a:spcPts val="0"/>
                        </a:spcAft>
                      </a:pPr>
                      <a:r>
                        <a:rPr lang="en-GB" sz="1400" b="0" i="0" dirty="0">
                          <a:solidFill>
                            <a:srgbClr val="002060"/>
                          </a:solidFill>
                          <a:effectLst/>
                        </a:rPr>
                        <a:t>In London, a timber frame of a </a:t>
                      </a:r>
                      <a:r>
                        <a:rPr lang="en-GB" sz="1400" b="1" i="0" dirty="0">
                          <a:solidFill>
                            <a:srgbClr val="002060"/>
                          </a:solidFill>
                          <a:effectLst/>
                        </a:rPr>
                        <a:t>10-story carbon neutral apartment complex</a:t>
                      </a:r>
                      <a:r>
                        <a:rPr lang="en-GB" sz="1400" b="0" i="0" dirty="0">
                          <a:solidFill>
                            <a:srgbClr val="002060"/>
                          </a:solidFill>
                          <a:effectLst/>
                        </a:rPr>
                        <a:t> made of cross-laminated timber </a:t>
                      </a:r>
                      <a:r>
                        <a:rPr lang="de-DE" sz="1400" b="1" i="0" dirty="0" err="1">
                          <a:solidFill>
                            <a:srgbClr val="002060"/>
                          </a:solidFill>
                          <a:effectLst/>
                        </a:rPr>
                        <a:t>locks</a:t>
                      </a:r>
                      <a:r>
                        <a:rPr lang="de-DE" sz="1400" b="1" i="0" dirty="0">
                          <a:solidFill>
                            <a:srgbClr val="002060"/>
                          </a:solidFill>
                          <a:effectLst/>
                        </a:rPr>
                        <a:t> in 2,600 </a:t>
                      </a:r>
                      <a:r>
                        <a:rPr lang="de-DE" sz="1400" b="1" i="0" dirty="0" err="1">
                          <a:solidFill>
                            <a:srgbClr val="002060"/>
                          </a:solidFill>
                          <a:effectLst/>
                        </a:rPr>
                        <a:t>tons</a:t>
                      </a:r>
                      <a:r>
                        <a:rPr lang="de-DE" sz="1400" b="1" i="0" dirty="0">
                          <a:solidFill>
                            <a:srgbClr val="002060"/>
                          </a:solidFill>
                          <a:effectLst/>
                        </a:rPr>
                        <a:t> </a:t>
                      </a:r>
                      <a:r>
                        <a:rPr lang="de-DE" sz="1400" b="1" i="0" dirty="0" err="1">
                          <a:solidFill>
                            <a:srgbClr val="002060"/>
                          </a:solidFill>
                          <a:effectLst/>
                        </a:rPr>
                        <a:t>of</a:t>
                      </a:r>
                      <a:r>
                        <a:rPr lang="de-DE" sz="1400" b="1" i="0" dirty="0">
                          <a:solidFill>
                            <a:srgbClr val="002060"/>
                          </a:solidFill>
                          <a:effectLst/>
                        </a:rPr>
                        <a:t> </a:t>
                      </a:r>
                      <a:r>
                        <a:rPr lang="de-DE" sz="1400" b="1" i="0" dirty="0" err="1">
                          <a:solidFill>
                            <a:srgbClr val="002060"/>
                          </a:solidFill>
                          <a:effectLst/>
                        </a:rPr>
                        <a:t>carbon</a:t>
                      </a:r>
                      <a:r>
                        <a:rPr lang="de-DE" sz="1400" b="0" i="0" dirty="0">
                          <a:solidFill>
                            <a:srgbClr val="002060"/>
                          </a:solidFill>
                          <a:effectLst/>
                        </a:rPr>
                        <a:t>.</a:t>
                      </a:r>
                      <a:r>
                        <a:rPr lang="en-GB" sz="1400" b="0" i="0" dirty="0">
                          <a:solidFill>
                            <a:srgbClr val="002060"/>
                          </a:solidFill>
                          <a:effectLst/>
                        </a:rPr>
                        <a:t> In addition, </a:t>
                      </a:r>
                      <a:r>
                        <a:rPr lang="de-DE" sz="1400" b="0" i="0" dirty="0" err="1">
                          <a:solidFill>
                            <a:srgbClr val="002060"/>
                          </a:solidFill>
                          <a:effectLst/>
                        </a:rPr>
                        <a:t>the</a:t>
                      </a:r>
                      <a:r>
                        <a:rPr lang="de-DE" sz="1400" b="0" i="0" dirty="0">
                          <a:solidFill>
                            <a:srgbClr val="002060"/>
                          </a:solidFill>
                          <a:effectLst/>
                        </a:rPr>
                        <a:t> </a:t>
                      </a:r>
                      <a:r>
                        <a:rPr lang="de-DE" sz="1400" b="1" i="0" dirty="0" err="1">
                          <a:solidFill>
                            <a:srgbClr val="002060"/>
                          </a:solidFill>
                          <a:effectLst/>
                        </a:rPr>
                        <a:t>frame</a:t>
                      </a:r>
                      <a:r>
                        <a:rPr lang="de-DE" sz="1400" b="1" i="0" dirty="0">
                          <a:solidFill>
                            <a:srgbClr val="002060"/>
                          </a:solidFill>
                          <a:effectLst/>
                        </a:rPr>
                        <a:t> </a:t>
                      </a:r>
                      <a:r>
                        <a:rPr lang="de-DE" sz="1400" b="1" i="0" dirty="0" err="1">
                          <a:solidFill>
                            <a:srgbClr val="002060"/>
                          </a:solidFill>
                          <a:effectLst/>
                        </a:rPr>
                        <a:t>has</a:t>
                      </a:r>
                      <a:r>
                        <a:rPr lang="de-DE" sz="1400" b="1" i="0" dirty="0">
                          <a:solidFill>
                            <a:srgbClr val="002060"/>
                          </a:solidFill>
                          <a:effectLst/>
                        </a:rPr>
                        <a:t> 50% </a:t>
                      </a:r>
                      <a:r>
                        <a:rPr lang="de-DE" sz="1400" b="1" i="0" dirty="0" err="1">
                          <a:solidFill>
                            <a:srgbClr val="002060"/>
                          </a:solidFill>
                          <a:effectLst/>
                        </a:rPr>
                        <a:t>less</a:t>
                      </a:r>
                      <a:r>
                        <a:rPr lang="de-DE" sz="1400" b="1" i="0" dirty="0">
                          <a:solidFill>
                            <a:srgbClr val="002060"/>
                          </a:solidFill>
                          <a:effectLst/>
                        </a:rPr>
                        <a:t> </a:t>
                      </a:r>
                      <a:r>
                        <a:rPr lang="de-DE" sz="1400" b="1" i="0" dirty="0" err="1">
                          <a:solidFill>
                            <a:srgbClr val="002060"/>
                          </a:solidFill>
                          <a:effectLst/>
                        </a:rPr>
                        <a:t>embodied</a:t>
                      </a:r>
                      <a:r>
                        <a:rPr lang="de-DE" sz="1400" b="1" i="0" dirty="0">
                          <a:solidFill>
                            <a:srgbClr val="002060"/>
                          </a:solidFill>
                          <a:effectLst/>
                        </a:rPr>
                        <a:t> CO2</a:t>
                      </a:r>
                      <a:r>
                        <a:rPr lang="de-DE" sz="1400" b="0" i="0" dirty="0">
                          <a:solidFill>
                            <a:srgbClr val="002060"/>
                          </a:solidFill>
                          <a:effectLst/>
                        </a:rPr>
                        <a:t> - </a:t>
                      </a:r>
                      <a:r>
                        <a:rPr lang="de-DE" sz="1400" b="0" i="0" dirty="0" err="1">
                          <a:solidFill>
                            <a:srgbClr val="002060"/>
                          </a:solidFill>
                          <a:effectLst/>
                        </a:rPr>
                        <a:t>the</a:t>
                      </a:r>
                      <a:r>
                        <a:rPr lang="de-DE" sz="1400" b="0" i="0" dirty="0">
                          <a:solidFill>
                            <a:srgbClr val="002060"/>
                          </a:solidFill>
                          <a:effectLst/>
                        </a:rPr>
                        <a:t> </a:t>
                      </a:r>
                      <a:r>
                        <a:rPr lang="de-DE" sz="1400" b="0" i="0" dirty="0" err="1">
                          <a:solidFill>
                            <a:srgbClr val="002060"/>
                          </a:solidFill>
                          <a:effectLst/>
                        </a:rPr>
                        <a:t>amount</a:t>
                      </a:r>
                      <a:r>
                        <a:rPr lang="de-DE" sz="1400" b="0" i="0" dirty="0">
                          <a:solidFill>
                            <a:srgbClr val="002060"/>
                          </a:solidFill>
                          <a:effectLst/>
                        </a:rPr>
                        <a:t> </a:t>
                      </a:r>
                      <a:r>
                        <a:rPr lang="de-DE" sz="1400" b="0" i="0" dirty="0" err="1">
                          <a:solidFill>
                            <a:srgbClr val="002060"/>
                          </a:solidFill>
                          <a:effectLst/>
                        </a:rPr>
                        <a:t>of</a:t>
                      </a:r>
                      <a:r>
                        <a:rPr lang="de-DE" sz="1400" b="0" i="0" dirty="0">
                          <a:solidFill>
                            <a:srgbClr val="002060"/>
                          </a:solidFill>
                          <a:effectLst/>
                        </a:rPr>
                        <a:t> </a:t>
                      </a:r>
                      <a:r>
                        <a:rPr lang="de-DE" sz="1400" b="0" i="0" dirty="0" err="1">
                          <a:solidFill>
                            <a:srgbClr val="002060"/>
                          </a:solidFill>
                          <a:effectLst/>
                        </a:rPr>
                        <a:t>energy</a:t>
                      </a:r>
                      <a:r>
                        <a:rPr lang="de-DE" sz="1400" b="0" i="0" dirty="0">
                          <a:solidFill>
                            <a:srgbClr val="002060"/>
                          </a:solidFill>
                          <a:effectLst/>
                        </a:rPr>
                        <a:t> </a:t>
                      </a:r>
                      <a:r>
                        <a:rPr lang="de-DE" sz="1400" b="0" i="0" dirty="0" err="1">
                          <a:solidFill>
                            <a:srgbClr val="002060"/>
                          </a:solidFill>
                          <a:effectLst/>
                        </a:rPr>
                        <a:t>required</a:t>
                      </a:r>
                      <a:r>
                        <a:rPr lang="de-DE" sz="1400" b="0" i="0" dirty="0">
                          <a:solidFill>
                            <a:srgbClr val="002060"/>
                          </a:solidFill>
                          <a:effectLst/>
                        </a:rPr>
                        <a:t> </a:t>
                      </a:r>
                      <a:r>
                        <a:rPr lang="de-DE" sz="1400" b="0" i="0" dirty="0" err="1">
                          <a:solidFill>
                            <a:srgbClr val="002060"/>
                          </a:solidFill>
                          <a:effectLst/>
                        </a:rPr>
                        <a:t>to</a:t>
                      </a:r>
                      <a:r>
                        <a:rPr lang="de-DE" sz="1400" b="0" i="0" dirty="0">
                          <a:solidFill>
                            <a:srgbClr val="002060"/>
                          </a:solidFill>
                          <a:effectLst/>
                        </a:rPr>
                        <a:t> </a:t>
                      </a:r>
                      <a:r>
                        <a:rPr lang="de-DE" sz="1400" b="0" i="0" dirty="0" err="1">
                          <a:solidFill>
                            <a:srgbClr val="002060"/>
                          </a:solidFill>
                          <a:effectLst/>
                        </a:rPr>
                        <a:t>produce</a:t>
                      </a:r>
                      <a:r>
                        <a:rPr lang="de-DE" sz="1400" b="0" i="0" dirty="0">
                          <a:solidFill>
                            <a:srgbClr val="002060"/>
                          </a:solidFill>
                          <a:effectLst/>
                        </a:rPr>
                        <a:t> </a:t>
                      </a:r>
                      <a:r>
                        <a:rPr lang="de-DE" sz="1400" b="0" i="0" dirty="0" err="1">
                          <a:solidFill>
                            <a:srgbClr val="002060"/>
                          </a:solidFill>
                          <a:effectLst/>
                        </a:rPr>
                        <a:t>and</a:t>
                      </a:r>
                      <a:r>
                        <a:rPr lang="de-DE" sz="1400" b="0" i="0" dirty="0">
                          <a:solidFill>
                            <a:srgbClr val="002060"/>
                          </a:solidFill>
                          <a:effectLst/>
                        </a:rPr>
                        <a:t> form a material - </a:t>
                      </a:r>
                      <a:r>
                        <a:rPr lang="de-DE" sz="1400" b="0" i="0" dirty="0" err="1">
                          <a:solidFill>
                            <a:srgbClr val="002060"/>
                          </a:solidFill>
                          <a:effectLst/>
                        </a:rPr>
                        <a:t>than</a:t>
                      </a:r>
                      <a:r>
                        <a:rPr lang="de-DE" sz="1400" b="0" i="0" dirty="0">
                          <a:solidFill>
                            <a:srgbClr val="002060"/>
                          </a:solidFill>
                          <a:effectLst/>
                        </a:rPr>
                        <a:t> a traditional </a:t>
                      </a:r>
                      <a:r>
                        <a:rPr lang="de-DE" sz="1400" b="0" i="0" dirty="0" err="1">
                          <a:solidFill>
                            <a:srgbClr val="002060"/>
                          </a:solidFill>
                          <a:effectLst/>
                        </a:rPr>
                        <a:t>concrete</a:t>
                      </a:r>
                      <a:r>
                        <a:rPr lang="de-DE" sz="1400" b="0" i="0" dirty="0">
                          <a:solidFill>
                            <a:srgbClr val="002060"/>
                          </a:solidFill>
                          <a:effectLst/>
                        </a:rPr>
                        <a:t> </a:t>
                      </a:r>
                      <a:r>
                        <a:rPr lang="de-DE" sz="1400" b="0" i="0" dirty="0" err="1">
                          <a:solidFill>
                            <a:srgbClr val="002060"/>
                          </a:solidFill>
                          <a:effectLst/>
                        </a:rPr>
                        <a:t>frame</a:t>
                      </a:r>
                      <a:r>
                        <a:rPr lang="de-DE" sz="1400" b="0" i="0" dirty="0">
                          <a:solidFill>
                            <a:srgbClr val="002060"/>
                          </a:solidFill>
                          <a:effectLst/>
                        </a:rPr>
                        <a:t>. </a:t>
                      </a:r>
                    </a:p>
                  </a:txBody>
                  <a:tcPr marL="68582" marR="68582"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63545178"/>
                  </a:ext>
                </a:extLst>
              </a:tr>
            </a:tbl>
          </a:graphicData>
        </a:graphic>
      </p:graphicFrame>
      <p:pic>
        <p:nvPicPr>
          <p:cNvPr id="9" name="Picture 3" descr="http://in.one.un.org/wp-content/uploads/2016/09/SDG13_ClimateChange.jpg">
            <a:extLst>
              <a:ext uri="{FF2B5EF4-FFF2-40B4-BE49-F238E27FC236}">
                <a16:creationId xmlns:a16="http://schemas.microsoft.com/office/drawing/2014/main" id="{43B2944A-3A2C-4851-B793-AD54E730E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6254" t="14876" r="14050" b="14876"/>
          <a:stretch>
            <a:fillRect/>
          </a:stretch>
        </p:blipFill>
        <p:spPr bwMode="auto">
          <a:xfrm>
            <a:off x="170600" y="3612504"/>
            <a:ext cx="731734"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a:extLst>
              <a:ext uri="{FF2B5EF4-FFF2-40B4-BE49-F238E27FC236}">
                <a16:creationId xmlns:a16="http://schemas.microsoft.com/office/drawing/2014/main" id="{8FA6E715-0665-4C76-BFE8-59B122E695B0}"/>
              </a:ext>
            </a:extLst>
          </p:cNvPr>
          <p:cNvSpPr>
            <a:spLocks noChangeArrowheads="1"/>
          </p:cNvSpPr>
          <p:nvPr/>
        </p:nvSpPr>
        <p:spPr bwMode="auto">
          <a:xfrm>
            <a:off x="1511300" y="51571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br>
              <a:rPr lang="en-US" altLang="de-DE" sz="1800"/>
            </a:br>
            <a:endParaRPr lang="en-US" altLang="de-DE" sz="1800"/>
          </a:p>
        </p:txBody>
      </p:sp>
      <p:sp>
        <p:nvSpPr>
          <p:cNvPr id="11" name="Textfeld 8">
            <a:extLst>
              <a:ext uri="{FF2B5EF4-FFF2-40B4-BE49-F238E27FC236}">
                <a16:creationId xmlns:a16="http://schemas.microsoft.com/office/drawing/2014/main" id="{2A2174CB-3345-49DB-80AA-0763C4B979CD}"/>
              </a:ext>
            </a:extLst>
          </p:cNvPr>
          <p:cNvSpPr txBox="1">
            <a:spLocks noChangeArrowheads="1"/>
          </p:cNvSpPr>
          <p:nvPr/>
        </p:nvSpPr>
        <p:spPr bwMode="auto">
          <a:xfrm>
            <a:off x="898318" y="3828528"/>
            <a:ext cx="75158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de-DE" sz="1400" b="1" dirty="0">
                <a:solidFill>
                  <a:srgbClr val="0070C0"/>
                </a:solidFill>
              </a:rPr>
              <a:t>Take urgent action to combat climate change and its impact</a:t>
            </a:r>
            <a:endParaRPr lang="de-DE" altLang="de-DE" sz="1400" b="1" dirty="0">
              <a:solidFill>
                <a:srgbClr val="0070C0"/>
              </a:solidFill>
            </a:endParaRPr>
          </a:p>
        </p:txBody>
      </p:sp>
      <p:sp>
        <p:nvSpPr>
          <p:cNvPr id="12" name="Titel 1">
            <a:extLst>
              <a:ext uri="{FF2B5EF4-FFF2-40B4-BE49-F238E27FC236}">
                <a16:creationId xmlns:a16="http://schemas.microsoft.com/office/drawing/2014/main" id="{6C7592FA-6850-4945-88F4-C0F711F0CE82}"/>
              </a:ext>
            </a:extLst>
          </p:cNvPr>
          <p:cNvSpPr txBox="1">
            <a:spLocks/>
          </p:cNvSpPr>
          <p:nvPr/>
        </p:nvSpPr>
        <p:spPr>
          <a:xfrm>
            <a:off x="-1188640" y="188640"/>
            <a:ext cx="5338936"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BE" sz="2800" dirty="0" err="1">
                <a:latin typeface="Myriad Pro" panose="020B0503030403020204" pitchFamily="34" charset="0"/>
                <a:ea typeface="Meiryo UI" panose="020B0604030504040204" pitchFamily="34" charset="-128"/>
              </a:rPr>
              <a:t>Two</a:t>
            </a:r>
            <a:r>
              <a:rPr lang="nl-BE" sz="2800" dirty="0">
                <a:latin typeface="Myriad Pro" panose="020B0503030403020204" pitchFamily="34" charset="0"/>
                <a:ea typeface="Meiryo UI" panose="020B0604030504040204" pitchFamily="34" charset="-128"/>
              </a:rPr>
              <a:t> </a:t>
            </a:r>
            <a:r>
              <a:rPr lang="nl-BE" sz="2800" dirty="0" err="1">
                <a:latin typeface="Myriad Pro" panose="020B0503030403020204" pitchFamily="34" charset="0"/>
                <a:ea typeface="Meiryo UI" panose="020B0604030504040204" pitchFamily="34" charset="-128"/>
              </a:rPr>
              <a:t>examples</a:t>
            </a:r>
            <a:endParaRPr lang="nl-BE" sz="2800" dirty="0">
              <a:latin typeface="Myriad Pro" panose="020B0503030403020204" pitchFamily="34" charset="0"/>
              <a:ea typeface="Meiryo UI" panose="020B0604030504040204" pitchFamily="34" charset="-128"/>
            </a:endParaRPr>
          </a:p>
        </p:txBody>
      </p:sp>
    </p:spTree>
    <p:extLst>
      <p:ext uri="{BB962C8B-B14F-4D97-AF65-F5344CB8AC3E}">
        <p14:creationId xmlns:p14="http://schemas.microsoft.com/office/powerpoint/2010/main" val="4221993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FA056-F2F4-405D-A896-0CCC825921EC}"/>
              </a:ext>
            </a:extLst>
          </p:cNvPr>
          <p:cNvSpPr>
            <a:spLocks noGrp="1"/>
          </p:cNvSpPr>
          <p:nvPr>
            <p:ph type="title"/>
          </p:nvPr>
        </p:nvSpPr>
        <p:spPr/>
        <p:txBody>
          <a:bodyPr/>
          <a:lstStyle/>
          <a:p>
            <a:r>
              <a:rPr lang="nl-BE" dirty="0"/>
              <a:t>More </a:t>
            </a:r>
            <a:r>
              <a:rPr lang="nl-BE" dirty="0" err="1"/>
              <a:t>examples</a:t>
            </a:r>
            <a:r>
              <a:rPr lang="nl-BE" dirty="0"/>
              <a:t> (</a:t>
            </a:r>
            <a:r>
              <a:rPr lang="nl-BE" dirty="0" err="1"/>
              <a:t>for</a:t>
            </a:r>
            <a:r>
              <a:rPr lang="nl-BE" dirty="0"/>
              <a:t> information)</a:t>
            </a:r>
          </a:p>
        </p:txBody>
      </p:sp>
      <p:pic>
        <p:nvPicPr>
          <p:cNvPr id="5" name="Tijdelijke aanduiding voor inhoud 4">
            <a:extLst>
              <a:ext uri="{FF2B5EF4-FFF2-40B4-BE49-F238E27FC236}">
                <a16:creationId xmlns:a16="http://schemas.microsoft.com/office/drawing/2014/main" id="{A7D50C5C-F13E-4476-92CA-ADE349573989}"/>
              </a:ext>
            </a:extLst>
          </p:cNvPr>
          <p:cNvPicPr>
            <a:picLocks noGrp="1" noChangeAspect="1"/>
          </p:cNvPicPr>
          <p:nvPr>
            <p:ph idx="1"/>
          </p:nvPr>
        </p:nvPicPr>
        <p:blipFill rotWithShape="1">
          <a:blip r:embed="rId2" cstate="screen">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a:ext>
            </a:extLst>
          </a:blip>
          <a:srcRect/>
          <a:stretch/>
        </p:blipFill>
        <p:spPr>
          <a:xfrm>
            <a:off x="2339752" y="2564904"/>
            <a:ext cx="3864430" cy="3528392"/>
          </a:xfrm>
          <a:prstGeom prst="rect">
            <a:avLst/>
          </a:prstGeom>
          <a:ln>
            <a:noFill/>
          </a:ln>
          <a:effectLst>
            <a:outerShdw blurRad="292100" dist="139700" dir="2700000" algn="tl" rotWithShape="0">
              <a:srgbClr val="333333">
                <a:alpha val="65000"/>
              </a:srgbClr>
            </a:outerShdw>
          </a:effectLst>
        </p:spPr>
      </p:pic>
      <p:sp>
        <p:nvSpPr>
          <p:cNvPr id="7" name="Tekstvak 6">
            <a:extLst>
              <a:ext uri="{FF2B5EF4-FFF2-40B4-BE49-F238E27FC236}">
                <a16:creationId xmlns:a16="http://schemas.microsoft.com/office/drawing/2014/main" id="{DC09129A-86B8-4C8D-B9E2-5B8F8E8EF11B}"/>
              </a:ext>
            </a:extLst>
          </p:cNvPr>
          <p:cNvSpPr txBox="1"/>
          <p:nvPr/>
        </p:nvSpPr>
        <p:spPr>
          <a:xfrm>
            <a:off x="1943708" y="1640409"/>
            <a:ext cx="5256584" cy="707886"/>
          </a:xfrm>
          <a:prstGeom prst="rect">
            <a:avLst/>
          </a:prstGeom>
          <a:noFill/>
        </p:spPr>
        <p:txBody>
          <a:bodyPr wrap="square" rtlCol="0">
            <a:spAutoFit/>
          </a:bodyPr>
          <a:lstStyle/>
          <a:p>
            <a:r>
              <a:rPr lang="en-US" sz="2000" dirty="0"/>
              <a:t>EUBA published concrete  examples of how the  bioeconomy  is  helping  to deliver on  SDGs. </a:t>
            </a:r>
          </a:p>
        </p:txBody>
      </p:sp>
    </p:spTree>
    <p:extLst>
      <p:ext uri="{BB962C8B-B14F-4D97-AF65-F5344CB8AC3E}">
        <p14:creationId xmlns:p14="http://schemas.microsoft.com/office/powerpoint/2010/main" val="2223098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pPr algn="ctr">
              <a:tabLst>
                <a:tab pos="450850" algn="l"/>
              </a:tabLst>
            </a:pPr>
            <a:r>
              <a:rPr lang="de-DE" dirty="0"/>
              <a:t>Thank you for your attention!</a:t>
            </a:r>
          </a:p>
        </p:txBody>
      </p:sp>
      <p:sp>
        <p:nvSpPr>
          <p:cNvPr id="2" name="Datumsplatzhalter 1"/>
          <p:cNvSpPr>
            <a:spLocks noGrp="1"/>
          </p:cNvSpPr>
          <p:nvPr>
            <p:ph type="dt" sz="half" idx="2"/>
          </p:nvPr>
        </p:nvSpPr>
        <p:spPr/>
        <p:txBody>
          <a:bodyPr/>
          <a:lstStyle/>
          <a:p>
            <a:fld id="{041141EE-D6C6-4F06-9960-10B20159F6C4}" type="datetime1">
              <a:rPr lang="de-DE" smtClean="0"/>
              <a:pPr/>
              <a:t>18.11.2019</a:t>
            </a:fld>
            <a:endParaRPr lang="de-DE"/>
          </a:p>
        </p:txBody>
      </p:sp>
      <p:pic>
        <p:nvPicPr>
          <p:cNvPr id="10" name="Picture 3" descr="C:\Users\EuBP\Desktop\Circ + Bio.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929860" y="6093296"/>
            <a:ext cx="1214140" cy="216024"/>
          </a:xfrm>
          <a:prstGeom prst="rect">
            <a:avLst/>
          </a:prstGeom>
          <a:noFill/>
        </p:spPr>
      </p:pic>
      <p:sp>
        <p:nvSpPr>
          <p:cNvPr id="11" name="Gleichschenkliges Dreieck 10"/>
          <p:cNvSpPr/>
          <p:nvPr/>
        </p:nvSpPr>
        <p:spPr>
          <a:xfrm rot="10800000">
            <a:off x="3779912" y="2780927"/>
            <a:ext cx="1728192" cy="648072"/>
          </a:xfrm>
          <a:prstGeom prst="triangle">
            <a:avLst>
              <a:gd name="adj" fmla="val 49098"/>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2915816" y="4446982"/>
            <a:ext cx="3020314" cy="1754326"/>
          </a:xfrm>
          <a:prstGeom prst="rect">
            <a:avLst/>
          </a:prstGeom>
        </p:spPr>
        <p:txBody>
          <a:bodyPr wrap="none">
            <a:spAutoFit/>
          </a:bodyPr>
          <a:lstStyle/>
          <a:p>
            <a:pPr algn="ctr">
              <a:spcBef>
                <a:spcPct val="0"/>
              </a:spcBef>
            </a:pPr>
            <a:r>
              <a:rPr lang="fr-BE" altLang="en-US" dirty="0">
                <a:solidFill>
                  <a:srgbClr val="000000"/>
                </a:solidFill>
                <a:hlinkClick r:id="rId3"/>
              </a:rPr>
              <a:t>www.bioeconomyalliance.eu</a:t>
            </a:r>
            <a:endParaRPr lang="fr-BE" altLang="en-US" dirty="0">
              <a:solidFill>
                <a:srgbClr val="000000"/>
              </a:solidFill>
            </a:endParaRPr>
          </a:p>
          <a:p>
            <a:pPr algn="ctr">
              <a:spcBef>
                <a:spcPct val="0"/>
              </a:spcBef>
            </a:pPr>
            <a:endParaRPr lang="fr-BE" altLang="en-US" dirty="0">
              <a:solidFill>
                <a:srgbClr val="000000"/>
              </a:solidFill>
              <a:hlinkClick r:id="rId3"/>
            </a:endParaRPr>
          </a:p>
          <a:p>
            <a:pPr algn="ctr">
              <a:spcBef>
                <a:spcPct val="0"/>
              </a:spcBef>
            </a:pPr>
            <a:r>
              <a:rPr lang="fr-BE" altLang="en-US" dirty="0">
                <a:solidFill>
                  <a:srgbClr val="000000"/>
                </a:solidFill>
                <a:hlinkClick r:id="rId3"/>
              </a:rPr>
              <a:t>hello@bioeconomyalliance.eu</a:t>
            </a:r>
          </a:p>
          <a:p>
            <a:pPr algn="ctr">
              <a:spcBef>
                <a:spcPct val="0"/>
              </a:spcBef>
            </a:pPr>
            <a:endParaRPr lang="fr-BE" altLang="en-US" dirty="0">
              <a:solidFill>
                <a:srgbClr val="000000"/>
              </a:solidFill>
            </a:endParaRPr>
          </a:p>
          <a:p>
            <a:pPr algn="ctr">
              <a:spcBef>
                <a:spcPct val="0"/>
              </a:spcBef>
            </a:pPr>
            <a:r>
              <a:rPr lang="en-US" dirty="0">
                <a:hlinkClick r:id="rId4" tooltip="‎@EUBioeconomy on Twitter"/>
              </a:rPr>
              <a:t>‎@</a:t>
            </a:r>
            <a:r>
              <a:rPr lang="en-US" dirty="0" err="1">
                <a:hlinkClick r:id="rId4" tooltip="‎@EUBioeconomy on Twitter"/>
              </a:rPr>
              <a:t>EUBioeconomy</a:t>
            </a:r>
            <a:endParaRPr lang="en-US" dirty="0"/>
          </a:p>
          <a:p>
            <a:pPr algn="ctr">
              <a:spcBef>
                <a:spcPct val="0"/>
              </a:spcBef>
            </a:pPr>
            <a:endParaRPr lang="en-GB" altLang="en-US" dirty="0">
              <a:solidFill>
                <a:srgbClr val="000000"/>
              </a:solidFill>
            </a:endParaRPr>
          </a:p>
        </p:txBody>
      </p:sp>
      <p:sp>
        <p:nvSpPr>
          <p:cNvPr id="7" name="Rectangle 2">
            <a:extLst>
              <a:ext uri="{FF2B5EF4-FFF2-40B4-BE49-F238E27FC236}">
                <a16:creationId xmlns:a16="http://schemas.microsoft.com/office/drawing/2014/main" id="{AC221AA1-5F3E-49B2-87E9-B998593147A5}"/>
              </a:ext>
            </a:extLst>
          </p:cNvPr>
          <p:cNvSpPr/>
          <p:nvPr/>
        </p:nvSpPr>
        <p:spPr>
          <a:xfrm>
            <a:off x="2921691" y="2924944"/>
            <a:ext cx="2957092" cy="369332"/>
          </a:xfrm>
          <a:prstGeom prst="rect">
            <a:avLst/>
          </a:prstGeom>
        </p:spPr>
        <p:txBody>
          <a:bodyPr wrap="none">
            <a:spAutoFit/>
          </a:bodyPr>
          <a:lstStyle/>
          <a:p>
            <a:pPr algn="ctr">
              <a:spcBef>
                <a:spcPct val="0"/>
              </a:spcBef>
            </a:pPr>
            <a:r>
              <a:rPr lang="fr-BE" altLang="en-US" dirty="0">
                <a:solidFill>
                  <a:srgbClr val="000000"/>
                </a:solidFill>
                <a:hlinkClick r:id="rId3"/>
              </a:rPr>
              <a:t>Dirk Carrez@biconsortium.eu</a:t>
            </a:r>
            <a:endParaRPr lang="en-GB" altLang="en-US" dirty="0">
              <a:solidFill>
                <a:srgbClr val="000000"/>
              </a:solidFill>
            </a:endParaRPr>
          </a:p>
        </p:txBody>
      </p:sp>
    </p:spTree>
    <p:extLst>
      <p:ext uri="{BB962C8B-B14F-4D97-AF65-F5344CB8AC3E}">
        <p14:creationId xmlns:p14="http://schemas.microsoft.com/office/powerpoint/2010/main" val="177270384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268868A40F524FBEE374C2CFDD13C6" ma:contentTypeVersion="7" ma:contentTypeDescription="Crée un document." ma:contentTypeScope="" ma:versionID="7ed9393f72f48025eca54cab850f1a16">
  <xsd:schema xmlns:xsd="http://www.w3.org/2001/XMLSchema" xmlns:xs="http://www.w3.org/2001/XMLSchema" xmlns:p="http://schemas.microsoft.com/office/2006/metadata/properties" xmlns:ns3="9a3d854e-6dda-4cba-a1cf-e80bff58a582" targetNamespace="http://schemas.microsoft.com/office/2006/metadata/properties" ma:root="true" ma:fieldsID="216c7b0d1bbba452dcd092817dba87ef" ns3:_="">
    <xsd:import namespace="9a3d854e-6dda-4cba-a1cf-e80bff58a58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3d854e-6dda-4cba-a1cf-e80bff58a5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A98D29-2F42-4A87-9268-12CAFADAD0D4}">
  <ds:schemaRefs>
    <ds:schemaRef ds:uri="http://schemas.microsoft.com/sharepoint/v3/contenttype/forms"/>
  </ds:schemaRefs>
</ds:datastoreItem>
</file>

<file path=customXml/itemProps2.xml><?xml version="1.0" encoding="utf-8"?>
<ds:datastoreItem xmlns:ds="http://schemas.openxmlformats.org/officeDocument/2006/customXml" ds:itemID="{B45F57A0-D40A-427E-9592-9110091E66C2}">
  <ds:schemaRefs>
    <ds:schemaRef ds:uri="9a3d854e-6dda-4cba-a1cf-e80bff58a58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0617D05-B1EE-481A-AD58-3CCAD59B20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3d854e-6dda-4cba-a1cf-e80bff58a5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243</TotalTime>
  <Words>426</Words>
  <Application>Microsoft Office PowerPoint</Application>
  <PresentationFormat>Diavoorstelling (4:3)</PresentationFormat>
  <Paragraphs>40</Paragraphs>
  <Slides>6</Slides>
  <Notes>1</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6</vt:i4>
      </vt:variant>
    </vt:vector>
  </HeadingPairs>
  <TitlesOfParts>
    <vt:vector size="12" baseType="lpstr">
      <vt:lpstr>Arial</vt:lpstr>
      <vt:lpstr>Calibri</vt:lpstr>
      <vt:lpstr>Myriad Pro</vt:lpstr>
      <vt:lpstr>Symbol</vt:lpstr>
      <vt:lpstr>Larissa-Design</vt:lpstr>
      <vt:lpstr>Benutzerdefiniertes Design</vt:lpstr>
      <vt:lpstr>Key environmental challenges &amp; the role of the Sustainable Development Goals</vt:lpstr>
      <vt:lpstr>Members of the EUBA</vt:lpstr>
      <vt:lpstr>Bioeconomy and SDGs</vt:lpstr>
      <vt:lpstr>PowerPoint-presentatie</vt:lpstr>
      <vt:lpstr>More examples (for information)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Kristy Lange</dc:creator>
  <cp:lastModifiedBy>Dirk Carrez</cp:lastModifiedBy>
  <cp:revision>391</cp:revision>
  <cp:lastPrinted>2019-11-15T09:44:31Z</cp:lastPrinted>
  <dcterms:created xsi:type="dcterms:W3CDTF">2016-08-25T12:52:26Z</dcterms:created>
  <dcterms:modified xsi:type="dcterms:W3CDTF">2019-11-18T09:56:10Z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0x01010048268868A40F524FBEE374C2CFDD13C6</vt:lpwstr>
  </property>
  <property fmtid="{D5CDD505-2E9C-101B-9397-08002B2CF9AE}" name="NXPowerLiteLastOptimized" pid="3">
    <vt:lpwstr>523909</vt:lpwstr>
  </property>
  <property fmtid="{D5CDD505-2E9C-101B-9397-08002B2CF9AE}" name="NXPowerLiteSettings" pid="4">
    <vt:lpwstr>C7000400038000</vt:lpwstr>
  </property>
  <property fmtid="{D5CDD505-2E9C-101B-9397-08002B2CF9AE}" name="NXPowerLiteVersion" pid="5">
    <vt:lpwstr>S8.2.3</vt:lpwstr>
  </property>
</Properties>
</file>