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jpg" Extension="jpeg"/>
  <Default ContentType="image/png" Extension="png"/>
  <Default ContentType="image/bmp" Extension="bmp"/>
  <Default ContentType="image/gif" Extension="gif"/>
  <Default ContentType="image/tif" Extension="tif"/>
  <Default ContentType="application/pdf" Extension="pdf"/>
  <Default ContentType="application/movie" Extension="mov"/>
  <Default ContentType="application/vnd.openxmlformats-officedocument.vmlDrawing" Extension="vml"/>
  <Default ContentType="application/vnd.openxmlformats-officedocument.spreadsheetml.sheet" Extension="xlsx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commentAuthors+xml" PartName="/ppt/commentAuthors.xml"/>
  <Override ContentType="application/vnd.openxmlformats-officedocument.presentationml.tableStyles+xml" PartName="/ppt/tableStyles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no" ?><Relationships xmlns="http://schemas.openxmlformats.org/package/2006/relationships"><Relationship Id="rId1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4" name="Textebene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el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Titeltext</a:t>
            </a:r>
          </a:p>
        </p:txBody>
      </p:sp>
      <p:sp>
        <p:nvSpPr>
          <p:cNvPr id="106" name="Picture Placeholder 2"/>
          <p:cNvSpPr/>
          <p:nvPr>
            <p:ph type="pic" sz="half" idx="13"/>
          </p:nvPr>
        </p:nvSpPr>
        <p:spPr>
          <a:xfrm>
            <a:off x="1792288" y="1028699"/>
            <a:ext cx="5486401" cy="3698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7" name="Textebene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eltext"/>
          <p:cNvSpPr txBox="1"/>
          <p:nvPr>
            <p:ph type="title"/>
          </p:nvPr>
        </p:nvSpPr>
        <p:spPr>
          <a:xfrm>
            <a:off x="458787" y="1114425"/>
            <a:ext cx="8216901" cy="7366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1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836256"/>
            <a:ext cx="9144000" cy="740911"/>
          </a:xfrm>
          <a:prstGeom prst="rect">
            <a:avLst/>
          </a:prstGeom>
          <a:solidFill>
            <a:srgbClr val="4F90C5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6" name="Title 1"/>
          <p:cNvSpPr txBox="1"/>
          <p:nvPr/>
        </p:nvSpPr>
        <p:spPr>
          <a:xfrm>
            <a:off x="230235" y="983213"/>
            <a:ext cx="8879478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</a:t>
            </a:r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203" y="-595143"/>
            <a:ext cx="56717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traight Connector 4"/>
          <p:cNvSpPr/>
          <p:nvPr/>
        </p:nvSpPr>
        <p:spPr>
          <a:xfrm>
            <a:off x="0" y="5740357"/>
            <a:ext cx="9144000" cy="1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34289" tIns="34289" rIns="34289" bIns="34289"/>
          <a:lstStyle/>
          <a:p>
            <a:pPr>
              <a:defRPr sz="1800"/>
            </a:pPr>
          </a:p>
        </p:txBody>
      </p:sp>
      <p:sp>
        <p:nvSpPr>
          <p:cNvPr id="129" name="Rectangle 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0" name="Titeltext"/>
          <p:cNvSpPr txBox="1"/>
          <p:nvPr>
            <p:ph type="title"/>
          </p:nvPr>
        </p:nvSpPr>
        <p:spPr>
          <a:xfrm>
            <a:off x="1143000" y="169902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914377">
              <a:lnSpc>
                <a:spcPct val="90000"/>
              </a:lnSpc>
              <a:defRPr b="0" sz="4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1" name="Textebene 1…"/>
          <p:cNvSpPr txBox="1"/>
          <p:nvPr>
            <p:ph type="body" sz="quarter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algn="ctr" defTabSz="914377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189" algn="ctr" defTabSz="914377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377" algn="ctr" defTabSz="914377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565" algn="ctr" defTabSz="914377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754" algn="ctr" defTabSz="914377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i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2" y="1310466"/>
            <a:ext cx="2935954" cy="572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3152" y="1596628"/>
            <a:ext cx="3631003" cy="62398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Foliennummer"/>
          <p:cNvSpPr txBox="1"/>
          <p:nvPr>
            <p:ph type="sldNum" sz="quarter" idx="2"/>
          </p:nvPr>
        </p:nvSpPr>
        <p:spPr>
          <a:xfrm>
            <a:off x="6457950" y="5624516"/>
            <a:ext cx="321043" cy="335281"/>
          </a:xfrm>
          <a:prstGeom prst="rect">
            <a:avLst/>
          </a:prstGeom>
        </p:spPr>
        <p:txBody>
          <a:bodyPr lIns="34289" tIns="34289" rIns="34289" bIns="34289"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2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Titeltext</a:t>
            </a:r>
          </a:p>
        </p:txBody>
      </p:sp>
      <p:sp>
        <p:nvSpPr>
          <p:cNvPr id="41" name="Textebene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eltext"/>
          <p:cNvSpPr txBox="1"/>
          <p:nvPr>
            <p:ph type="title"/>
          </p:nvPr>
        </p:nvSpPr>
        <p:spPr>
          <a:xfrm>
            <a:off x="458787" y="1114425"/>
            <a:ext cx="8216901" cy="7366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2" name="Textebene 1…"/>
          <p:cNvSpPr txBox="1"/>
          <p:nvPr>
            <p:ph type="body" sz="half" idx="1"/>
          </p:nvPr>
        </p:nvSpPr>
        <p:spPr>
          <a:xfrm>
            <a:off x="457200" y="1981200"/>
            <a:ext cx="4038600" cy="4144963"/>
          </a:xfrm>
          <a:prstGeom prst="rect">
            <a:avLst/>
          </a:prstGeom>
        </p:spPr>
        <p:txBody>
          <a:bodyPr/>
          <a:lstStyle>
            <a:lvl5pPr marL="2184400" indent="-3556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eltext"/>
          <p:cNvSpPr txBox="1"/>
          <p:nvPr>
            <p:ph type="title"/>
          </p:nvPr>
        </p:nvSpPr>
        <p:spPr>
          <a:xfrm>
            <a:off x="458787" y="1114425"/>
            <a:ext cx="8216901" cy="7366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3" name="Textebene 1…"/>
          <p:cNvSpPr txBox="1"/>
          <p:nvPr>
            <p:ph type="body" sz="quarter" idx="1"/>
          </p:nvPr>
        </p:nvSpPr>
        <p:spPr>
          <a:xfrm>
            <a:off x="457200" y="18780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4" name="Text Placeholder 4"/>
          <p:cNvSpPr/>
          <p:nvPr>
            <p:ph type="body" sz="quarter" idx="13"/>
          </p:nvPr>
        </p:nvSpPr>
        <p:spPr>
          <a:xfrm>
            <a:off x="4645025" y="1878013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eltext"/>
          <p:cNvSpPr txBox="1"/>
          <p:nvPr>
            <p:ph type="title"/>
          </p:nvPr>
        </p:nvSpPr>
        <p:spPr>
          <a:xfrm>
            <a:off x="458787" y="1114425"/>
            <a:ext cx="8216901" cy="7366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eltext"/>
          <p:cNvSpPr txBox="1"/>
          <p:nvPr>
            <p:ph type="title"/>
          </p:nvPr>
        </p:nvSpPr>
        <p:spPr>
          <a:xfrm>
            <a:off x="457200" y="1016000"/>
            <a:ext cx="3008314" cy="1054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Titeltext</a:t>
            </a:r>
          </a:p>
        </p:txBody>
      </p:sp>
      <p:sp>
        <p:nvSpPr>
          <p:cNvPr id="94" name="Textebene 1…"/>
          <p:cNvSpPr txBox="1"/>
          <p:nvPr>
            <p:ph type="body" idx="1"/>
          </p:nvPr>
        </p:nvSpPr>
        <p:spPr>
          <a:xfrm>
            <a:off x="3575050" y="1028700"/>
            <a:ext cx="5111750" cy="50974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5" name="Text Placeholder 3"/>
          <p:cNvSpPr/>
          <p:nvPr>
            <p:ph type="body" sz="quarter" idx="13"/>
          </p:nvPr>
        </p:nvSpPr>
        <p:spPr>
          <a:xfrm>
            <a:off x="457199" y="2082800"/>
            <a:ext cx="3008315" cy="40433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9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9659" y="170023"/>
            <a:ext cx="1869021" cy="58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81" y="225705"/>
            <a:ext cx="3090273" cy="594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/>
          <p:nvPr>
            <p:ph type="title"/>
          </p:nvPr>
        </p:nvSpPr>
        <p:spPr>
          <a:xfrm>
            <a:off x="457200" y="1126747"/>
            <a:ext cx="8242298" cy="73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Textebene 1…"/>
          <p:cNvSpPr txBox="1"/>
          <p:nvPr>
            <p:ph type="body" idx="1"/>
          </p:nvPr>
        </p:nvSpPr>
        <p:spPr>
          <a:xfrm>
            <a:off x="457200" y="1943100"/>
            <a:ext cx="8229600" cy="418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4pPr>
      <a:lvl5pPr marL="2228850" marR="0" indent="-400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dobe Fangsong Std R"/>
          <a:ea typeface="Adobe Fangsong Std R"/>
          <a:cs typeface="Adobe Fangsong Std R"/>
          <a:sym typeface="Adobe Fangsong Std 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no" ?><Relationships xmlns="http://schemas.openxmlformats.org/package/2006/relationships"><Relationship Id="rId1" Target="../slideLayouts/slideLayout4.xml" Type="http://schemas.openxmlformats.org/officeDocument/2006/relationships/slideLayout"/><Relationship Id="rId2" Target="https://bit.ly/2LVnHsW" TargetMode="External" Type="http://schemas.openxmlformats.org/officeDocument/2006/relationships/hyperlink"/><Relationship Id="rId3" Target="../media/image7.jpeg" Type="http://schemas.openxmlformats.org/officeDocument/2006/relationships/image"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4.xml.rels><?xml version="1.0" encoding="UTF-8" standalone="no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5.xml.rels><?xml version="1.0" encoding="UTF-8" standalone="no" ?><Relationships xmlns="http://schemas.openxmlformats.org/package/2006/relationships"><Relationship Id="rId1" Target="../slideLayouts/slideLayout4.xml" Type="http://schemas.openxmlformats.org/officeDocument/2006/relationships/slideLayout"/><Relationship Id="rId2" Target="https://bit.ly/2Oe116L" TargetMode="External" Type="http://schemas.openxmlformats.org/officeDocument/2006/relationships/hyperlink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title"/>
          </p:nvPr>
        </p:nvSpPr>
        <p:spPr>
          <a:xfrm>
            <a:off x="606055" y="3528261"/>
            <a:ext cx="7394946" cy="383192"/>
          </a:xfrm>
          <a:prstGeom prst="rect">
            <a:avLst/>
          </a:prstGeom>
        </p:spPr>
        <p:txBody>
          <a:bodyPr/>
          <a:lstStyle>
            <a:lvl1pPr algn="l" defTabSz="822939">
              <a:defRPr i="1" sz="2159"/>
            </a:lvl1pPr>
          </a:lstStyle>
          <a:p>
            <a:pPr/>
            <a:r>
              <a:t>European Parliament, 19 November 2019</a:t>
            </a:r>
          </a:p>
        </p:txBody>
      </p:sp>
      <p:sp>
        <p:nvSpPr>
          <p:cNvPr id="144" name="Subtitle 2"/>
          <p:cNvSpPr txBox="1"/>
          <p:nvPr>
            <p:ph type="body" sz="quarter" idx="1"/>
          </p:nvPr>
        </p:nvSpPr>
        <p:spPr>
          <a:xfrm>
            <a:off x="606055" y="2371037"/>
            <a:ext cx="7394946" cy="1116093"/>
          </a:xfrm>
          <a:prstGeom prst="rect">
            <a:avLst/>
          </a:prstGeom>
        </p:spPr>
        <p:txBody>
          <a:bodyPr/>
          <a:lstStyle>
            <a:lvl1pPr algn="l" defTabSz="859514">
              <a:spcBef>
                <a:spcPts val="900"/>
              </a:spcBef>
              <a:defRPr i="0" sz="3759"/>
            </a:lvl1pPr>
          </a:lstStyle>
          <a:p>
            <a:pPr/>
            <a:r>
              <a:t>Key environmental challenges &amp; the role of the SDGs</a:t>
            </a:r>
          </a:p>
        </p:txBody>
      </p:sp>
      <p:sp>
        <p:nvSpPr>
          <p:cNvPr id="145" name="Straight Connector 4"/>
          <p:cNvSpPr/>
          <p:nvPr/>
        </p:nvSpPr>
        <p:spPr>
          <a:xfrm>
            <a:off x="606055" y="3487129"/>
            <a:ext cx="7394946" cy="82262"/>
          </a:xfrm>
          <a:prstGeom prst="line">
            <a:avLst/>
          </a:prstGeom>
          <a:ln w="3175">
            <a:solidFill>
              <a:srgbClr val="FFFFFF"/>
            </a:solidFill>
            <a:miter/>
          </a:ln>
        </p:spPr>
        <p:txBody>
          <a:bodyPr lIns="34289" tIns="34289" rIns="34289" bIns="34289"/>
          <a:lstStyle/>
          <a:p>
            <a:pPr>
              <a:defRPr sz="1800"/>
            </a:pPr>
          </a:p>
        </p:txBody>
      </p:sp>
      <p:sp>
        <p:nvSpPr>
          <p:cNvPr id="146" name="TextBox 7"/>
          <p:cNvSpPr txBox="1"/>
          <p:nvPr/>
        </p:nvSpPr>
        <p:spPr>
          <a:xfrm>
            <a:off x="640345" y="5068676"/>
            <a:ext cx="5401871" cy="81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b="1" sz="1800">
                <a:solidFill>
                  <a:srgbClr val="FFFFFF"/>
                </a:solidFill>
              </a:defRPr>
            </a:pPr>
            <a:r>
              <a:t>Veronika Juch</a:t>
            </a:r>
            <a:br/>
            <a:r>
              <a:rPr b="0" i="1" sz="1600"/>
              <a:t>Liaison officer with the European Parliament, Food and Agriculture Organization of the United Nations (FAO)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</a:t>
            </a:r>
          </a:p>
        </p:txBody>
      </p:sp>
      <p:sp>
        <p:nvSpPr>
          <p:cNvPr id="149" name="Text Placeholder 2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lide Number Placeholder 4"/>
          <p:cNvSpPr txBox="1"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Rettangolo 1"/>
          <p:cNvSpPr/>
          <p:nvPr/>
        </p:nvSpPr>
        <p:spPr>
          <a:xfrm>
            <a:off x="170822" y="1743094"/>
            <a:ext cx="8872695" cy="4571494"/>
          </a:xfrm>
          <a:prstGeom prst="rect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52" name="TextBox 11"/>
          <p:cNvSpPr txBox="1"/>
          <p:nvPr/>
        </p:nvSpPr>
        <p:spPr>
          <a:xfrm>
            <a:off x="3210216" y="1606923"/>
            <a:ext cx="5630592" cy="548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algn="ctr">
              <a:defRPr b="1"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“Safeguarding against economic slowdowns and downturns”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b="1"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15 July 2019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More than 820 million people in the world do not have enough to eat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New indicator Food Insecurity Experience Scale (FIES): 2 billion people in the world experience moderate or severe food insecurity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Global level of the prevalence of undernourishment has stabilized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1/7 live births was characterized by low birthweight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Overweight and obesity continues to rise in all regions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Economic slowdowns or downturns disproportionally undermine food security and nutrition where inequalities are greater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lvl="1" marL="742950" indent="-285750">
              <a:buSzPct val="100000"/>
              <a:buChar char="-"/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Integrating food security and nutrition concerns into poverty reduction efforts is needed to ensure structural transformation</a:t>
            </a:r>
          </a:p>
        </p:txBody>
      </p:sp>
      <p:sp>
        <p:nvSpPr>
          <p:cNvPr id="153" name="Title 1"/>
          <p:cNvSpPr txBox="1"/>
          <p:nvPr/>
        </p:nvSpPr>
        <p:spPr>
          <a:xfrm>
            <a:off x="97823" y="822932"/>
            <a:ext cx="86041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b="1" sz="2600">
                <a:solidFill>
                  <a:schemeClr val="accent1">
                    <a:lumOff val="11862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State of Food Security and Nutrition in the World</a:t>
            </a:r>
          </a:p>
          <a:p>
            <a:pPr algn="ctr">
              <a:defRPr b="1" sz="2600">
                <a:solidFill>
                  <a:schemeClr val="accent1">
                    <a:lumOff val="11862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(SOFI)</a:t>
            </a:r>
          </a:p>
        </p:txBody>
      </p:sp>
      <p:sp>
        <p:nvSpPr>
          <p:cNvPr id="154" name="TextBox 3"/>
          <p:cNvSpPr txBox="1"/>
          <p:nvPr/>
        </p:nvSpPr>
        <p:spPr>
          <a:xfrm>
            <a:off x="514642" y="5554821"/>
            <a:ext cx="201871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Read more: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https://bit.ly/2LVnHsW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922" y="1617977"/>
            <a:ext cx="2681936" cy="38313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4"/>
          <p:cNvSpPr txBox="1"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Content Placeholder 13" descr="Content Placeholder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719" y="45719"/>
            <a:ext cx="6766561" cy="676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 Placeholder 4"/>
          <p:cNvSpPr txBox="1"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0" t="135" r="0" b="0"/>
          <a:stretch>
            <a:fillRect/>
          </a:stretch>
        </p:blipFill>
        <p:spPr>
          <a:xfrm>
            <a:off x="0" y="1121434"/>
            <a:ext cx="4607693" cy="5736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l="0" t="0" r="1489" b="1096"/>
          <a:stretch>
            <a:fillRect/>
          </a:stretch>
        </p:blipFill>
        <p:spPr>
          <a:xfrm>
            <a:off x="4598982" y="1121434"/>
            <a:ext cx="4536309" cy="5728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</a:t>
            </a:r>
          </a:p>
        </p:txBody>
      </p:sp>
      <p:sp>
        <p:nvSpPr>
          <p:cNvPr id="165" name="Text Placeholder 2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lide Number Placeholder 4"/>
          <p:cNvSpPr txBox="1"/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Rettangolo 1"/>
          <p:cNvSpPr/>
          <p:nvPr/>
        </p:nvSpPr>
        <p:spPr>
          <a:xfrm>
            <a:off x="170822" y="1743094"/>
            <a:ext cx="8872695" cy="4571494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68" name="Title 1"/>
          <p:cNvSpPr txBox="1"/>
          <p:nvPr/>
        </p:nvSpPr>
        <p:spPr>
          <a:xfrm>
            <a:off x="1466708" y="822932"/>
            <a:ext cx="713630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b="1" sz="2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Transforming the </a:t>
            </a:r>
            <a:r>
              <a:rPr>
                <a:solidFill>
                  <a:schemeClr val="accent1">
                    <a:lumOff val="11862"/>
                  </a:schemeClr>
                </a:solidFill>
              </a:rPr>
              <a:t>World</a:t>
            </a:r>
            <a:r>
              <a:t> through Food and Agriculture</a:t>
            </a:r>
          </a:p>
        </p:txBody>
      </p:sp>
      <p:sp>
        <p:nvSpPr>
          <p:cNvPr id="169" name="TextBox 3"/>
          <p:cNvSpPr txBox="1"/>
          <p:nvPr/>
        </p:nvSpPr>
        <p:spPr>
          <a:xfrm>
            <a:off x="339965" y="5757890"/>
            <a:ext cx="341079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Read more: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bit.ly/2Oe116L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360" y="2070148"/>
            <a:ext cx="2540001" cy="31733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1" name="Bildschirmfoto 2019-11-18 um 18.10.07.png" descr="Bildschirmfoto 2019-11-18 um 18.10.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7083" y="1846240"/>
            <a:ext cx="2543940" cy="374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"/>
          <p:cNvSpPr txBox="1"/>
          <p:nvPr/>
        </p:nvSpPr>
        <p:spPr>
          <a:xfrm>
            <a:off x="3230243" y="4021221"/>
            <a:ext cx="1422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2800"/>
              </a:lnSpc>
              <a:defRPr sz="1200"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73" name="Read more: https://bit.ly/2Ohk9k8"/>
          <p:cNvSpPr txBox="1"/>
          <p:nvPr/>
        </p:nvSpPr>
        <p:spPr>
          <a:xfrm>
            <a:off x="4587786" y="5757890"/>
            <a:ext cx="338252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Read more: </a:t>
            </a:r>
            <a:r>
              <a:rPr b="0" u="sng">
                <a:solidFill>
                  <a:srgbClr val="121FFF"/>
                </a:solidFill>
              </a:rPr>
              <a:t>https://bit.ly/2Ohk9k8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1764522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