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61" r:id="rId3"/>
    <p:sldId id="257" r:id="rId4"/>
    <p:sldId id="259" r:id="rId5"/>
    <p:sldId id="258"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77389-2C39-4EC6-A1E5-8AA6D24042A6}" type="datetimeFigureOut">
              <a:rPr lang="en-GB" smtClean="0"/>
              <a:t>19/11/2019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D20C4-D10A-4DA3-AC91-BAC09CB49499}" type="slidenum">
              <a:rPr lang="en-GB" smtClean="0"/>
              <a:t>‹#›</a:t>
            </a:fld>
            <a:endParaRPr lang="en-GB"/>
          </a:p>
        </p:txBody>
      </p:sp>
    </p:spTree>
    <p:extLst>
      <p:ext uri="{BB962C8B-B14F-4D97-AF65-F5344CB8AC3E}">
        <p14:creationId xmlns:p14="http://schemas.microsoft.com/office/powerpoint/2010/main" val="158155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dirty="0" smtClean="0"/>
              <a:t>Climate</a:t>
            </a:r>
            <a:r>
              <a:rPr lang="nl-BE" baseline="0" dirty="0" smtClean="0"/>
              <a:t> change marginalised but overarching indicator</a:t>
            </a:r>
            <a:endParaRPr lang="en-GB" dirty="0"/>
          </a:p>
        </p:txBody>
      </p:sp>
      <p:sp>
        <p:nvSpPr>
          <p:cNvPr id="4" name="Slide Number Placeholder 3"/>
          <p:cNvSpPr>
            <a:spLocks noGrp="1"/>
          </p:cNvSpPr>
          <p:nvPr>
            <p:ph type="sldNum" sz="quarter" idx="10"/>
          </p:nvPr>
        </p:nvSpPr>
        <p:spPr/>
        <p:txBody>
          <a:bodyPr/>
          <a:lstStyle/>
          <a:p>
            <a:fld id="{3203929E-90B2-4F7F-A084-F32F2CDD1CED}" type="slidenum">
              <a:rPr lang="zh-CN" altLang="en-US" smtClean="0"/>
              <a:pPr/>
              <a:t>1</a:t>
            </a:fld>
            <a:endParaRPr lang="zh-CN" altLang="en-US"/>
          </a:p>
        </p:txBody>
      </p:sp>
    </p:spTree>
    <p:extLst>
      <p:ext uri="{BB962C8B-B14F-4D97-AF65-F5344CB8AC3E}">
        <p14:creationId xmlns:p14="http://schemas.microsoft.com/office/powerpoint/2010/main" val="107862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What must be done for biodiversity conservation to achieve the SDGs?</a:t>
            </a:r>
            <a:endParaRPr lang="en-GB" altLang="en-US" dirty="0"/>
          </a:p>
          <a:p>
            <a:r>
              <a:rPr lang="en-US" altLang="en-US" dirty="0"/>
              <a:t>- What are the synergies and trade-offs (intact nature delivering ecosystem goods and services, biodiversity conservation and delivery of SDGs)?</a:t>
            </a:r>
            <a:endParaRPr lang="en-GB" altLang="en-US" dirty="0"/>
          </a:p>
          <a:p>
            <a:pPr marL="171450" indent="-171450">
              <a:buFontTx/>
              <a:buChar char="-"/>
            </a:pPr>
            <a:endParaRPr lang="en-US" altLang="en-US" dirty="0"/>
          </a:p>
          <a:p>
            <a:r>
              <a:rPr lang="en-GB" altLang="en-US" dirty="0"/>
              <a:t>In due course we need to think about the process that will allow the SDGs to be updated post 2020</a:t>
            </a:r>
          </a:p>
          <a:p>
            <a:r>
              <a:rPr lang="en-GB" altLang="en-US" dirty="0"/>
              <a:t>Sustainable development depends on biodiversity </a:t>
            </a:r>
          </a:p>
          <a:p>
            <a:r>
              <a:rPr lang="en-GB" altLang="en-US" dirty="0"/>
              <a:t>Aichi and SDG linkages are not explicitly / only weakly referenced in draft COP decision (SBSTTA/REC/XX/I)</a:t>
            </a:r>
          </a:p>
          <a:p>
            <a:endParaRPr lang="en-GB" altLang="en-US" dirty="0"/>
          </a:p>
          <a:p>
            <a:r>
              <a:rPr lang="en-GB" altLang="en-US" dirty="0"/>
              <a:t>As a new post-2020 biodiversity framework is developed, the </a:t>
            </a:r>
            <a:r>
              <a:rPr lang="en-GB" altLang="en-US" b="1" dirty="0"/>
              <a:t>2030 Agenda as an opportunity</a:t>
            </a:r>
            <a:r>
              <a:rPr lang="en-GB" altLang="en-US" dirty="0"/>
              <a:t>.</a:t>
            </a:r>
          </a:p>
          <a:p>
            <a:endParaRPr lang="en-GB" altLang="en-US" dirty="0"/>
          </a:p>
          <a:p>
            <a:r>
              <a:rPr lang="en-GB" altLang="en-US" dirty="0"/>
              <a:t>The SDGs whose targets are built on ATs should ultimately be updated, strengthened and meaningfully taken up in the SDG process (beyond SDG14 &amp; 15)</a:t>
            </a:r>
          </a:p>
          <a:p>
            <a:endParaRPr lang="en-US" altLang="en-US" dirty="0"/>
          </a:p>
          <a:p>
            <a:pPr marL="171450" indent="-171450">
              <a:buFontTx/>
              <a:buChar char="-"/>
            </a:pPr>
            <a:endParaRPr lang="en-GB" altLang="en-US" dirty="0"/>
          </a:p>
          <a:p>
            <a:endParaRPr lang="en-GB" alt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fld id="{FD7422FE-5F05-4BD1-ABB2-A095B310C374}" type="slidenum">
              <a:rPr lang="en-GB" altLang="en-US" smtClean="0"/>
              <a:pPr/>
              <a:t>3</a:t>
            </a:fld>
            <a:endParaRPr lang="en-GB" altLang="en-US"/>
          </a:p>
        </p:txBody>
      </p:sp>
    </p:spTree>
    <p:extLst>
      <p:ext uri="{BB962C8B-B14F-4D97-AF65-F5344CB8AC3E}">
        <p14:creationId xmlns:p14="http://schemas.microsoft.com/office/powerpoint/2010/main" val="184963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79375" y="755650"/>
            <a:ext cx="6699250" cy="3768725"/>
          </a:xfrm>
          <a:noFill/>
          <a:ln>
            <a:solidFill>
              <a:srgbClr val="000000"/>
            </a:solidFill>
            <a:miter lim="800000"/>
            <a:headEnd/>
            <a:tailEnd/>
          </a:ln>
        </p:spPr>
      </p:sp>
      <p:sp>
        <p:nvSpPr>
          <p:cNvPr id="90115" name="Rectangle 3"/>
          <p:cNvSpPr>
            <a:spLocks noGrp="1" noChangeArrowheads="1"/>
          </p:cNvSpPr>
          <p:nvPr>
            <p:ph type="body" idx="1"/>
          </p:nvPr>
        </p:nvSpPr>
        <p:spPr bwMode="auto">
          <a:xfrm>
            <a:off x="304800" y="4607190"/>
            <a:ext cx="6553200" cy="5193559"/>
          </a:xfrm>
          <a:noFill/>
        </p:spPr>
        <p:txBody>
          <a:bodyPr wrap="square" numCol="1" anchor="t" anchorCtr="0" compatLnSpc="1">
            <a:prstTxWarp prst="textNoShape">
              <a:avLst/>
            </a:prstTxWarp>
            <a:noAutofit/>
          </a:bodyPr>
          <a:lstStyle/>
          <a:p>
            <a:pPr>
              <a:spcBef>
                <a:spcPts val="0"/>
              </a:spcBef>
              <a:defRPr/>
            </a:pPr>
            <a:r>
              <a:rPr lang="en-US" sz="900" b="1" dirty="0" smtClean="0"/>
              <a:t>How do we know? By using Ecological Footprint accounting</a:t>
            </a:r>
            <a:r>
              <a:rPr lang="en-US" sz="900" dirty="0" smtClean="0"/>
              <a:t/>
            </a:r>
            <a:br>
              <a:rPr lang="en-US" sz="900" dirty="0" smtClean="0"/>
            </a:br>
            <a:endParaRPr lang="en-US" sz="900" dirty="0" smtClean="0"/>
          </a:p>
          <a:p>
            <a:pPr>
              <a:spcBef>
                <a:spcPts val="0"/>
              </a:spcBef>
              <a:defRPr/>
            </a:pPr>
            <a:r>
              <a:rPr lang="en-US" sz="900" dirty="0" smtClean="0"/>
              <a:t>The Ecological Footprint is the area of land and water it takes for a human population to generate the renewable resources they consume and degrade the waste it produces in a given technological context. In other words, it measures the "quantity of nature" that we use, and compares it with how much we have (biocapacity). This accounting supports decision makers when it comes to making difficult choices, managing conflicts of objectives and placing themselves in an optimal situation for the future. The accounts can be applied to the global, country, region, individual or product.</a:t>
            </a:r>
          </a:p>
          <a:p>
            <a:pPr>
              <a:spcBef>
                <a:spcPts val="0"/>
              </a:spcBef>
              <a:defRPr/>
            </a:pPr>
            <a:endParaRPr lang="en-US" sz="900" dirty="0" smtClean="0"/>
          </a:p>
          <a:p>
            <a:pPr>
              <a:spcBef>
                <a:spcPts val="0"/>
              </a:spcBef>
              <a:defRPr/>
            </a:pPr>
            <a:r>
              <a:rPr lang="en-US" sz="900" u="sng" dirty="0" smtClean="0"/>
              <a:t>Cropland:</a:t>
            </a:r>
            <a:r>
              <a:rPr lang="en-US" sz="900" dirty="0" smtClean="0"/>
              <a:t> Cropland is the most </a:t>
            </a:r>
            <a:r>
              <a:rPr lang="en-US" sz="900" dirty="0" err="1" smtClean="0"/>
              <a:t>bioproductive</a:t>
            </a:r>
            <a:r>
              <a:rPr lang="en-US" sz="900" dirty="0" smtClean="0"/>
              <a:t> of all the land-use types and consists of areas used to produce food and fiber for human consumption, feed for livestock, oil crops, and rubber. Due to lack of globally consistent data sets, current cropland Footprint calculations do not yet take into account the extent to which farming techniques or unsustainable agricultural practices may cause long-term degradation of soil. The cropland Footprint includes crop products allocated to livestock and aquaculture feed mixes, and those used for fibers and materials.</a:t>
            </a:r>
          </a:p>
          <a:p>
            <a:pPr>
              <a:spcBef>
                <a:spcPts val="0"/>
              </a:spcBef>
              <a:defRPr/>
            </a:pPr>
            <a:r>
              <a:rPr lang="en-US" sz="900" dirty="0" smtClean="0"/>
              <a:t> </a:t>
            </a:r>
          </a:p>
          <a:p>
            <a:pPr>
              <a:spcBef>
                <a:spcPts val="0"/>
              </a:spcBef>
              <a:defRPr/>
            </a:pPr>
            <a:r>
              <a:rPr lang="en-US" sz="900" u="sng" dirty="0" smtClean="0"/>
              <a:t>Forest land:</a:t>
            </a:r>
            <a:r>
              <a:rPr lang="en-US" sz="900" dirty="0" smtClean="0"/>
              <a:t> The forest Footprint is calculated based on the amount of lumber, pulp, timber products, and fuel wood consumed by a country on a yearly basis. </a:t>
            </a:r>
          </a:p>
          <a:p>
            <a:pPr>
              <a:spcBef>
                <a:spcPts val="0"/>
              </a:spcBef>
              <a:defRPr/>
            </a:pPr>
            <a:endParaRPr lang="en-US" sz="900" u="sng" dirty="0" smtClean="0"/>
          </a:p>
          <a:p>
            <a:pPr>
              <a:spcBef>
                <a:spcPts val="0"/>
              </a:spcBef>
              <a:defRPr/>
            </a:pPr>
            <a:r>
              <a:rPr lang="en-US" sz="900" u="sng" dirty="0" smtClean="0"/>
              <a:t>Grazing land:</a:t>
            </a:r>
            <a:r>
              <a:rPr lang="en-US" sz="900" dirty="0" smtClean="0"/>
              <a:t> Grazing land is used to raise livestock for meat, dairy, hide, and wool products. The grazing land Footprint is calculated by comparing the amount of livestock feed available in a country with the amount of feed required for all livestock in that year, with the remainder of feed demand assumed to come from grazing land.</a:t>
            </a:r>
          </a:p>
          <a:p>
            <a:pPr>
              <a:spcBef>
                <a:spcPts val="0"/>
              </a:spcBef>
              <a:defRPr/>
            </a:pPr>
            <a:endParaRPr lang="en-US" sz="900" u="sng" dirty="0" smtClean="0"/>
          </a:p>
          <a:p>
            <a:pPr>
              <a:spcBef>
                <a:spcPts val="0"/>
              </a:spcBef>
              <a:defRPr/>
            </a:pPr>
            <a:r>
              <a:rPr lang="en-US" sz="900" u="sng" dirty="0" smtClean="0"/>
              <a:t>Carbon Footprint:</a:t>
            </a:r>
            <a:r>
              <a:rPr lang="en-US" sz="900" dirty="0" smtClean="0"/>
              <a:t> Carbon dioxide emissions from burning fossil fuels are currently the only waste product included in the National Footprint Accounts. The carbon Footprint includes embodied carbon in imported goods. The carbon Footprint component of the Ecological Footprint is calculated as the amount of forest land needed to absorb these carbon dioxide emissions. Currently, it is the largest portion of humanity’s Footprint.  </a:t>
            </a:r>
          </a:p>
          <a:p>
            <a:pPr>
              <a:spcBef>
                <a:spcPts val="0"/>
              </a:spcBef>
              <a:defRPr/>
            </a:pPr>
            <a:endParaRPr lang="en-US" sz="900" u="sng" dirty="0" smtClean="0"/>
          </a:p>
          <a:p>
            <a:pPr>
              <a:spcBef>
                <a:spcPts val="0"/>
              </a:spcBef>
              <a:defRPr/>
            </a:pPr>
            <a:r>
              <a:rPr lang="en-US" sz="900" u="sng" dirty="0" smtClean="0"/>
              <a:t>Fishing grounds:</a:t>
            </a:r>
            <a:r>
              <a:rPr lang="en-US" sz="900" dirty="0" smtClean="0"/>
              <a:t> The fishing grounds Footprint is calculated based on estimates of the maximum sustainable catch for a variety of fish species. These sustainable catch estimates are converted into an equivalent mass of primary production based on the various species’ </a:t>
            </a:r>
            <a:r>
              <a:rPr lang="en-US" sz="900" dirty="0" err="1" smtClean="0"/>
              <a:t>trophic</a:t>
            </a:r>
            <a:r>
              <a:rPr lang="en-US" sz="900" dirty="0" smtClean="0"/>
              <a:t> levels. This estimate of maximum harvestable primary production is then divided amongst the continental shelf areas of the world. Fish caught and used in aquaculture feed mixes are included.</a:t>
            </a:r>
          </a:p>
          <a:p>
            <a:pPr>
              <a:spcBef>
                <a:spcPts val="0"/>
              </a:spcBef>
              <a:defRPr/>
            </a:pPr>
            <a:r>
              <a:rPr lang="en-US" sz="900" dirty="0" smtClean="0"/>
              <a:t>  </a:t>
            </a:r>
          </a:p>
          <a:p>
            <a:pPr>
              <a:spcBef>
                <a:spcPts val="0"/>
              </a:spcBef>
              <a:defRPr/>
            </a:pPr>
            <a:r>
              <a:rPr lang="en-US" sz="900" u="sng" dirty="0" smtClean="0"/>
              <a:t>Built-up land:</a:t>
            </a:r>
            <a:r>
              <a:rPr lang="en-US" sz="900" dirty="0" smtClean="0"/>
              <a:t> The built-up land Footprint is calculated based on the area of land covered by human infrastructure — transportation, housing, industrial structures, and reservoirs for hydro­power. Built-up land may occupy what would previously have been cropland. </a:t>
            </a:r>
          </a:p>
        </p:txBody>
      </p:sp>
    </p:spTree>
    <p:extLst>
      <p:ext uri="{BB962C8B-B14F-4D97-AF65-F5344CB8AC3E}">
        <p14:creationId xmlns:p14="http://schemas.microsoft.com/office/powerpoint/2010/main" val="164978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Neue Light"/>
            </a:endParaRPr>
          </a:p>
        </p:txBody>
      </p:sp>
      <p:sp>
        <p:nvSpPr>
          <p:cNvPr id="4" name="Slide Number Placeholder 3"/>
          <p:cNvSpPr>
            <a:spLocks noGrp="1"/>
          </p:cNvSpPr>
          <p:nvPr>
            <p:ph type="sldNum" sz="quarter" idx="10"/>
          </p:nvPr>
        </p:nvSpPr>
        <p:spPr/>
        <p:txBody>
          <a:bodyPr/>
          <a:lstStyle/>
          <a:p>
            <a:fld id="{DD98F350-120E-584B-85C0-3CBF73CFF909}" type="slidenum">
              <a:rPr lang="en-US" smtClean="0"/>
              <a:pPr/>
              <a:t>5</a:t>
            </a:fld>
            <a:endParaRPr lang="en-US"/>
          </a:p>
        </p:txBody>
      </p:sp>
    </p:spTree>
    <p:extLst>
      <p:ext uri="{BB962C8B-B14F-4D97-AF65-F5344CB8AC3E}">
        <p14:creationId xmlns:p14="http://schemas.microsoft.com/office/powerpoint/2010/main" val="316574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2D3DF-DDFC-8A46-91CC-2F85424E550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13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arget="../media/image3.jpeg" Type="http://schemas.openxmlformats.org/officeDocument/2006/relationships/image"/><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D590AD-6564-4D70-961C-F05B3E16405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199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D590AD-6564-4D70-961C-F05B3E16405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342726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D590AD-6564-4D70-961C-F05B3E16405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15081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643467" y="1014292"/>
            <a:ext cx="7849952" cy="4968996"/>
          </a:xfrm>
        </p:spPr>
        <p:txBody>
          <a:bodyPr>
            <a:normAutofit/>
          </a:bodyPr>
          <a:lstStyle>
            <a:lvl1pPr marL="285750" indent="-285750">
              <a:lnSpc>
                <a:spcPct val="100000"/>
              </a:lnSpc>
              <a:buFont typeface="Arial" charset="0"/>
              <a:buChar char="•"/>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r>
              <a:rPr lang="en-US" dirty="0" smtClean="0">
                <a:latin typeface="Helvetica Neue Light" charset="0"/>
                <a:ea typeface="Helvetica Neue Light" charset="0"/>
                <a:cs typeface="Helvetica Neue Light" charset="0"/>
              </a:rPr>
              <a:t>Lorem ipsum dolor sit </a:t>
            </a:r>
            <a:r>
              <a:rPr lang="en-US" dirty="0" err="1" smtClean="0">
                <a:latin typeface="Helvetica Neue Light" charset="0"/>
                <a:ea typeface="Helvetica Neue Light" charset="0"/>
                <a:cs typeface="Helvetica Neue Light" charset="0"/>
              </a:rPr>
              <a:t>amet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consectetur</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adipiscing</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elit</a:t>
            </a:r>
            <a:r>
              <a:rPr lang="en-US" dirty="0" smtClean="0">
                <a:latin typeface="Helvetica Neue Light" charset="0"/>
                <a:ea typeface="Helvetica Neue Light" charset="0"/>
                <a:cs typeface="Helvetica Neue Light" charset="0"/>
              </a:rPr>
              <a:t>. Maecenas in </a:t>
            </a:r>
            <a:r>
              <a:rPr lang="en-US" dirty="0" err="1" smtClean="0">
                <a:latin typeface="Helvetica Neue Light" charset="0"/>
                <a:ea typeface="Helvetica Neue Light" charset="0"/>
                <a:cs typeface="Helvetica Neue Light" charset="0"/>
              </a:rPr>
              <a:t>est</a:t>
            </a:r>
            <a:r>
              <a:rPr lang="en-US" dirty="0" smtClean="0">
                <a:latin typeface="Helvetica Neue Light" charset="0"/>
                <a:ea typeface="Helvetica Neue Light" charset="0"/>
                <a:cs typeface="Helvetica Neue Light" charset="0"/>
              </a:rPr>
              <a:t> et </a:t>
            </a:r>
            <a:r>
              <a:rPr lang="en-US" dirty="0" err="1" smtClean="0">
                <a:latin typeface="Helvetica Neue Light" charset="0"/>
                <a:ea typeface="Helvetica Neue Light" charset="0"/>
                <a:cs typeface="Helvetica Neue Light" charset="0"/>
              </a:rPr>
              <a:t>justo</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euismod</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tincidunt</a:t>
            </a:r>
            <a:r>
              <a:rPr lang="en-US" dirty="0" smtClean="0">
                <a:latin typeface="Helvetica Neue Light" charset="0"/>
                <a:ea typeface="Helvetica Neue Light" charset="0"/>
                <a:cs typeface="Helvetica Neue Light" charset="0"/>
              </a:rPr>
              <a:t> a </a:t>
            </a:r>
            <a:r>
              <a:rPr lang="en-US" dirty="0" err="1" smtClean="0">
                <a:latin typeface="Helvetica Neue Light" charset="0"/>
                <a:ea typeface="Helvetica Neue Light" charset="0"/>
                <a:cs typeface="Helvetica Neue Light" charset="0"/>
              </a:rPr>
              <a:t>eget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massa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Donec</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dignissim</a:t>
            </a:r>
            <a:r>
              <a:rPr lang="en-US" dirty="0" smtClean="0">
                <a:latin typeface="Helvetica Neue Light" charset="0"/>
                <a:ea typeface="Helvetica Neue Light" charset="0"/>
                <a:cs typeface="Helvetica Neue Light" charset="0"/>
              </a:rPr>
              <a:t> ex vitae libero </a:t>
            </a:r>
            <a:r>
              <a:rPr lang="en-US" dirty="0" err="1" smtClean="0">
                <a:latin typeface="Helvetica Neue Light" charset="0"/>
                <a:ea typeface="Helvetica Neue Light" charset="0"/>
                <a:cs typeface="Helvetica Neue Light" charset="0"/>
              </a:rPr>
              <a:t>congue</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eu</a:t>
            </a:r>
            <a:r>
              <a:rPr lang="en-US" dirty="0" smtClean="0">
                <a:latin typeface="Helvetica Neue Light" charset="0"/>
                <a:ea typeface="Helvetica Neue Light" charset="0"/>
                <a:cs typeface="Helvetica Neue Light" charset="0"/>
              </a:rPr>
              <a:t> convallis lacus maximus. </a:t>
            </a:r>
            <a:r>
              <a:rPr lang="en-US" dirty="0" err="1" smtClean="0">
                <a:latin typeface="Helvetica Neue Light" charset="0"/>
                <a:ea typeface="Helvetica Neue Light" charset="0"/>
                <a:cs typeface="Helvetica Neue Light" charset="0"/>
              </a:rPr>
              <a:t>Etiam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sed</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odio</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nec</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mauris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sollicitudin</a:t>
            </a:r>
            <a:r>
              <a:rPr lang="en-US" dirty="0" smtClean="0">
                <a:latin typeface="Helvetica Neue Light" charset="0"/>
                <a:ea typeface="Helvetica Neue Light" charset="0"/>
                <a:cs typeface="Helvetica Neue Light" charset="0"/>
              </a:rPr>
              <a:t> dictum at sit </a:t>
            </a:r>
            <a:r>
              <a:rPr lang="en-US" dirty="0" err="1" smtClean="0">
                <a:latin typeface="Helvetica Neue Light" charset="0"/>
                <a:ea typeface="Helvetica Neue Light" charset="0"/>
                <a:cs typeface="Helvetica Neue Light" charset="0"/>
              </a:rPr>
              <a:t>amet</a:t>
            </a:r>
            <a:r>
              <a:rPr lang="en-US" dirty="0" smtClean="0">
                <a:latin typeface="Helvetica Neue Light" charset="0"/>
                <a:ea typeface="Helvetica Neue Light" charset="0"/>
                <a:cs typeface="Helvetica Neue Light" charset="0"/>
              </a:rPr>
              <a:t> lacus.</a:t>
            </a:r>
          </a:p>
          <a:p>
            <a:r>
              <a:rPr lang="en-US" dirty="0" err="1" smtClean="0">
                <a:latin typeface="Helvetica Neue Light" charset="0"/>
                <a:ea typeface="Helvetica Neue Light" charset="0"/>
                <a:cs typeface="Helvetica Neue Light" charset="0"/>
              </a:rPr>
              <a:t>Nullam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laoreet</a:t>
            </a:r>
            <a:r>
              <a:rPr lang="en-US" dirty="0" smtClean="0">
                <a:latin typeface="Helvetica Neue Light" charset="0"/>
                <a:ea typeface="Helvetica Neue Light" charset="0"/>
                <a:cs typeface="Helvetica Neue Light" charset="0"/>
              </a:rPr>
              <a:t> quam at </a:t>
            </a:r>
            <a:r>
              <a:rPr lang="en-US" dirty="0" err="1" smtClean="0">
                <a:latin typeface="Helvetica Neue Light" charset="0"/>
                <a:ea typeface="Helvetica Neue Light" charset="0"/>
                <a:cs typeface="Helvetica Neue Light" charset="0"/>
              </a:rPr>
              <a:t>tincidunt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rhoncus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Phasellus</a:t>
            </a:r>
            <a:r>
              <a:rPr lang="en-US" dirty="0" smtClean="0">
                <a:latin typeface="Helvetica Neue Light" charset="0"/>
                <a:ea typeface="Helvetica Neue Light" charset="0"/>
                <a:cs typeface="Helvetica Neue Light" charset="0"/>
              </a:rPr>
              <a:t> at </a:t>
            </a:r>
            <a:r>
              <a:rPr lang="en-US" dirty="0" err="1" smtClean="0">
                <a:latin typeface="Helvetica Neue Light" charset="0"/>
                <a:ea typeface="Helvetica Neue Light" charset="0"/>
                <a:cs typeface="Helvetica Neue Light" charset="0"/>
              </a:rPr>
              <a:t>velit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luctus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imperdiet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odio</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sed</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posuere</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nulla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Nulla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egestas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massa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diam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eget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laoreet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sapien</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imperdiet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eu</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Phasellus</a:t>
            </a:r>
            <a:r>
              <a:rPr lang="en-US" dirty="0" smtClean="0">
                <a:latin typeface="Helvetica Neue Light" charset="0"/>
                <a:ea typeface="Helvetica Neue Light" charset="0"/>
                <a:cs typeface="Helvetica Neue Light" charset="0"/>
              </a:rPr>
              <a:t> convallis </a:t>
            </a:r>
            <a:r>
              <a:rPr lang="en-US" dirty="0" err="1" smtClean="0">
                <a:latin typeface="Helvetica Neue Light" charset="0"/>
                <a:ea typeface="Helvetica Neue Light" charset="0"/>
                <a:cs typeface="Helvetica Neue Light" charset="0"/>
              </a:rPr>
              <a:t>tincidunt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enim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sed</a:t>
            </a:r>
            <a:r>
              <a:rPr lang="en-US" dirty="0" smtClean="0">
                <a:latin typeface="Helvetica Neue Light" charset="0"/>
                <a:ea typeface="Helvetica Neue Light" charset="0"/>
                <a:cs typeface="Helvetica Neue Light" charset="0"/>
              </a:rPr>
              <a:t> gravida </a:t>
            </a:r>
            <a:r>
              <a:rPr lang="en-US" dirty="0" err="1" smtClean="0">
                <a:latin typeface="Helvetica Neue Light" charset="0"/>
                <a:ea typeface="Helvetica Neue Light" charset="0"/>
                <a:cs typeface="Helvetica Neue Light" charset="0"/>
              </a:rPr>
              <a:t>urna</a:t>
            </a:r>
            <a:r>
              <a:rPr lang="en-US" dirty="0" smtClean="0">
                <a:latin typeface="Helvetica Neue Light" charset="0"/>
                <a:ea typeface="Helvetica Neue Light" charset="0"/>
                <a:cs typeface="Helvetica Neue Light" charset="0"/>
              </a:rPr>
              <a:t> semper vel. In </a:t>
            </a:r>
            <a:r>
              <a:rPr lang="en-US" dirty="0" err="1" smtClean="0">
                <a:latin typeface="Helvetica Neue Light" charset="0"/>
                <a:ea typeface="Helvetica Neue Light" charset="0"/>
                <a:cs typeface="Helvetica Neue Light" charset="0"/>
              </a:rPr>
              <a:t>elementum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laoreet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condimentum</a:t>
            </a:r>
            <a:r>
              <a:rPr lang="en-US" dirty="0" smtClean="0">
                <a:latin typeface="Helvetica Neue Light" charset="0"/>
                <a:ea typeface="Helvetica Neue Light" charset="0"/>
                <a:cs typeface="Helvetica Neue Light" charset="0"/>
              </a:rPr>
              <a:t>.  </a:t>
            </a:r>
          </a:p>
          <a:p>
            <a:r>
              <a:rPr lang="en-US" dirty="0" smtClean="0">
                <a:latin typeface="Helvetica Neue Light" charset="0"/>
                <a:ea typeface="Helvetica Neue Light" charset="0"/>
                <a:cs typeface="Helvetica Neue Light" charset="0"/>
              </a:rPr>
              <a:t>Lorem ipsum dolor sit </a:t>
            </a:r>
            <a:r>
              <a:rPr lang="en-US" dirty="0" err="1" smtClean="0">
                <a:latin typeface="Helvetica Neue Light" charset="0"/>
                <a:ea typeface="Helvetica Neue Light" charset="0"/>
                <a:cs typeface="Helvetica Neue Light" charset="0"/>
              </a:rPr>
              <a:t>amet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consectetur</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adipiscing</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elit</a:t>
            </a:r>
            <a:r>
              <a:rPr lang="en-US" dirty="0" smtClean="0">
                <a:latin typeface="Helvetica Neue Light" charset="0"/>
                <a:ea typeface="Helvetica Neue Light" charset="0"/>
                <a:cs typeface="Helvetica Neue Light" charset="0"/>
              </a:rPr>
              <a:t>. Maecenas in </a:t>
            </a:r>
            <a:r>
              <a:rPr lang="en-US" dirty="0" err="1" smtClean="0">
                <a:latin typeface="Helvetica Neue Light" charset="0"/>
                <a:ea typeface="Helvetica Neue Light" charset="0"/>
                <a:cs typeface="Helvetica Neue Light" charset="0"/>
              </a:rPr>
              <a:t>est</a:t>
            </a:r>
            <a:r>
              <a:rPr lang="en-US" dirty="0" smtClean="0">
                <a:latin typeface="Helvetica Neue Light" charset="0"/>
                <a:ea typeface="Helvetica Neue Light" charset="0"/>
                <a:cs typeface="Helvetica Neue Light" charset="0"/>
              </a:rPr>
              <a:t> et </a:t>
            </a:r>
            <a:r>
              <a:rPr lang="en-US" dirty="0" err="1" smtClean="0">
                <a:latin typeface="Helvetica Neue Light" charset="0"/>
                <a:ea typeface="Helvetica Neue Light" charset="0"/>
                <a:cs typeface="Helvetica Neue Light" charset="0"/>
              </a:rPr>
              <a:t>justo</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euismod</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tincidunt</a:t>
            </a:r>
            <a:r>
              <a:rPr lang="en-US" dirty="0" smtClean="0">
                <a:latin typeface="Helvetica Neue Light" charset="0"/>
                <a:ea typeface="Helvetica Neue Light" charset="0"/>
                <a:cs typeface="Helvetica Neue Light" charset="0"/>
              </a:rPr>
              <a:t> a </a:t>
            </a:r>
            <a:r>
              <a:rPr lang="en-US" dirty="0" err="1" smtClean="0">
                <a:latin typeface="Helvetica Neue Light" charset="0"/>
                <a:ea typeface="Helvetica Neue Light" charset="0"/>
                <a:cs typeface="Helvetica Neue Light" charset="0"/>
              </a:rPr>
              <a:t>eget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massa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Donec</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dignissim</a:t>
            </a:r>
            <a:r>
              <a:rPr lang="en-US" dirty="0" smtClean="0">
                <a:latin typeface="Helvetica Neue Light" charset="0"/>
                <a:ea typeface="Helvetica Neue Light" charset="0"/>
                <a:cs typeface="Helvetica Neue Light" charset="0"/>
              </a:rPr>
              <a:t> ex vitae libero </a:t>
            </a:r>
            <a:r>
              <a:rPr lang="en-US" dirty="0" err="1" smtClean="0">
                <a:latin typeface="Helvetica Neue Light" charset="0"/>
                <a:ea typeface="Helvetica Neue Light" charset="0"/>
                <a:cs typeface="Helvetica Neue Light" charset="0"/>
              </a:rPr>
              <a:t>congue</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eu</a:t>
            </a:r>
            <a:r>
              <a:rPr lang="en-US" dirty="0" smtClean="0">
                <a:latin typeface="Helvetica Neue Light" charset="0"/>
                <a:ea typeface="Helvetica Neue Light" charset="0"/>
                <a:cs typeface="Helvetica Neue Light" charset="0"/>
              </a:rPr>
              <a:t> convallis lacus maximus. </a:t>
            </a:r>
            <a:r>
              <a:rPr lang="en-US" dirty="0" err="1" smtClean="0">
                <a:latin typeface="Helvetica Neue Light" charset="0"/>
                <a:ea typeface="Helvetica Neue Light" charset="0"/>
                <a:cs typeface="Helvetica Neue Light" charset="0"/>
              </a:rPr>
              <a:t>Etiam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sed</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odio</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nec</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mauris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sollicitudin</a:t>
            </a:r>
            <a:r>
              <a:rPr lang="en-US" dirty="0" smtClean="0">
                <a:latin typeface="Helvetica Neue Light" charset="0"/>
                <a:ea typeface="Helvetica Neue Light" charset="0"/>
                <a:cs typeface="Helvetica Neue Light" charset="0"/>
              </a:rPr>
              <a:t> dictum at sit </a:t>
            </a:r>
            <a:r>
              <a:rPr lang="en-US" dirty="0" err="1" smtClean="0">
                <a:latin typeface="Helvetica Neue Light" charset="0"/>
                <a:ea typeface="Helvetica Neue Light" charset="0"/>
                <a:cs typeface="Helvetica Neue Light" charset="0"/>
              </a:rPr>
              <a:t>amet</a:t>
            </a:r>
            <a:r>
              <a:rPr lang="en-US" dirty="0" smtClean="0">
                <a:latin typeface="Helvetica Neue Light" charset="0"/>
                <a:ea typeface="Helvetica Neue Light" charset="0"/>
                <a:cs typeface="Helvetica Neue Light" charset="0"/>
              </a:rPr>
              <a:t> lacus.</a:t>
            </a:r>
          </a:p>
          <a:p>
            <a:r>
              <a:rPr lang="en-US" dirty="0" err="1" smtClean="0">
                <a:latin typeface="Helvetica Neue Light" charset="0"/>
                <a:ea typeface="Helvetica Neue Light" charset="0"/>
                <a:cs typeface="Helvetica Neue Light" charset="0"/>
              </a:rPr>
              <a:t>Nullam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laoreet</a:t>
            </a:r>
            <a:r>
              <a:rPr lang="en-US" dirty="0" smtClean="0">
                <a:latin typeface="Helvetica Neue Light" charset="0"/>
                <a:ea typeface="Helvetica Neue Light" charset="0"/>
                <a:cs typeface="Helvetica Neue Light" charset="0"/>
              </a:rPr>
              <a:t> quam at </a:t>
            </a:r>
            <a:r>
              <a:rPr lang="en-US" dirty="0" err="1" smtClean="0">
                <a:latin typeface="Helvetica Neue Light" charset="0"/>
                <a:ea typeface="Helvetica Neue Light" charset="0"/>
                <a:cs typeface="Helvetica Neue Light" charset="0"/>
              </a:rPr>
              <a:t>tincidunt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rhoncus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Phasellus</a:t>
            </a:r>
            <a:r>
              <a:rPr lang="en-US" dirty="0" smtClean="0">
                <a:latin typeface="Helvetica Neue Light" charset="0"/>
                <a:ea typeface="Helvetica Neue Light" charset="0"/>
                <a:cs typeface="Helvetica Neue Light" charset="0"/>
              </a:rPr>
              <a:t> at </a:t>
            </a:r>
            <a:r>
              <a:rPr lang="en-US" dirty="0" err="1" smtClean="0">
                <a:latin typeface="Helvetica Neue Light" charset="0"/>
                <a:ea typeface="Helvetica Neue Light" charset="0"/>
                <a:cs typeface="Helvetica Neue Light" charset="0"/>
              </a:rPr>
              <a:t>velit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luctus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imperdiet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odio</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sed</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posuere</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nulla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Nulla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egestas</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massa</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diam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eget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laoreet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sapien</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imperdiet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eu</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Phasellus</a:t>
            </a:r>
            <a:r>
              <a:rPr lang="en-US" dirty="0" smtClean="0">
                <a:latin typeface="Helvetica Neue Light" charset="0"/>
                <a:ea typeface="Helvetica Neue Light" charset="0"/>
                <a:cs typeface="Helvetica Neue Light" charset="0"/>
              </a:rPr>
              <a:t> convallis </a:t>
            </a:r>
            <a:r>
              <a:rPr lang="en-US" dirty="0" err="1" smtClean="0">
                <a:latin typeface="Helvetica Neue Light" charset="0"/>
                <a:ea typeface="Helvetica Neue Light" charset="0"/>
                <a:cs typeface="Helvetica Neue Light" charset="0"/>
              </a:rPr>
              <a:t>tincidunt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enim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sed</a:t>
            </a:r>
            <a:r>
              <a:rPr lang="en-US" dirty="0" smtClean="0">
                <a:latin typeface="Helvetica Neue Light" charset="0"/>
                <a:ea typeface="Helvetica Neue Light" charset="0"/>
                <a:cs typeface="Helvetica Neue Light" charset="0"/>
              </a:rPr>
              <a:t> gravida </a:t>
            </a:r>
            <a:r>
              <a:rPr lang="en-US" dirty="0" err="1" smtClean="0">
                <a:latin typeface="Helvetica Neue Light" charset="0"/>
                <a:ea typeface="Helvetica Neue Light" charset="0"/>
                <a:cs typeface="Helvetica Neue Light" charset="0"/>
              </a:rPr>
              <a:t>urna</a:t>
            </a:r>
            <a:r>
              <a:rPr lang="en-US" dirty="0" smtClean="0">
                <a:latin typeface="Helvetica Neue Light" charset="0"/>
                <a:ea typeface="Helvetica Neue Light" charset="0"/>
                <a:cs typeface="Helvetica Neue Light" charset="0"/>
              </a:rPr>
              <a:t> semper vel. In </a:t>
            </a:r>
            <a:r>
              <a:rPr lang="en-US" dirty="0" err="1" smtClean="0">
                <a:latin typeface="Helvetica Neue Light" charset="0"/>
                <a:ea typeface="Helvetica Neue Light" charset="0"/>
                <a:cs typeface="Helvetica Neue Light" charset="0"/>
              </a:rPr>
              <a:t>elementum</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laoreet</a:t>
            </a:r>
            <a:r>
              <a:rPr lang="en-US" dirty="0" smtClean="0">
                <a:latin typeface="Helvetica Neue Light" charset="0"/>
                <a:ea typeface="Helvetica Neue Light" charset="0"/>
                <a:cs typeface="Helvetica Neue Light" charset="0"/>
              </a:rPr>
              <a:t> </a:t>
            </a:r>
            <a:r>
              <a:rPr lang="en-US" dirty="0" err="1" smtClean="0">
                <a:latin typeface="Helvetica Neue Light" charset="0"/>
                <a:ea typeface="Helvetica Neue Light" charset="0"/>
                <a:cs typeface="Helvetica Neue Light" charset="0"/>
              </a:rPr>
              <a:t>condimentum</a:t>
            </a:r>
            <a:r>
              <a:rPr lang="en-US" dirty="0" smtClean="0">
                <a:latin typeface="Helvetica Neue Light" charset="0"/>
                <a:ea typeface="Helvetica Neue Light" charset="0"/>
                <a:cs typeface="Helvetica Neue Light" charset="0"/>
              </a:rPr>
              <a:t>.  </a:t>
            </a:r>
          </a:p>
        </p:txBody>
      </p:sp>
      <p:sp>
        <p:nvSpPr>
          <p:cNvPr id="2" name="Title 1"/>
          <p:cNvSpPr>
            <a:spLocks noGrp="1"/>
          </p:cNvSpPr>
          <p:nvPr>
            <p:ph type="title" hasCustomPrompt="1"/>
          </p:nvPr>
        </p:nvSpPr>
        <p:spPr>
          <a:xfrm>
            <a:off x="643539" y="441183"/>
            <a:ext cx="10710261" cy="334121"/>
          </a:xfrm>
        </p:spPr>
        <p:txBody>
          <a:bodyPr anchor="b">
            <a:normAutofit/>
          </a:bodyPr>
          <a:lstStyle>
            <a:lvl1pPr>
              <a:defRPr sz="1800" b="0" i="0" baseline="0">
                <a:solidFill>
                  <a:srgbClr val="0098C3"/>
                </a:solidFill>
                <a:latin typeface="Helvetica Neue" charset="0"/>
                <a:ea typeface="Helvetica Neue" charset="0"/>
                <a:cs typeface="Helvetica Neue" charset="0"/>
              </a:defRPr>
            </a:lvl1pPr>
          </a:lstStyle>
          <a:p>
            <a:r>
              <a:rPr lang="en-US" dirty="0" smtClean="0"/>
              <a:t>Heading</a:t>
            </a:r>
            <a:endParaRPr lang="en-US" dirty="0"/>
          </a:p>
        </p:txBody>
      </p:sp>
      <p:sp>
        <p:nvSpPr>
          <p:cNvPr id="18" name="Footer Placeholder 4"/>
          <p:cNvSpPr>
            <a:spLocks noGrp="1"/>
          </p:cNvSpPr>
          <p:nvPr>
            <p:ph type="ftr" sz="quarter" idx="11"/>
          </p:nvPr>
        </p:nvSpPr>
        <p:spPr>
          <a:xfrm>
            <a:off x="1496065" y="6247928"/>
            <a:ext cx="7079316" cy="365125"/>
          </a:xfrm>
        </p:spPr>
        <p:txBody>
          <a:bodyPr/>
          <a:lstStyle>
            <a:lvl1pPr>
              <a:defRPr>
                <a:solidFill>
                  <a:srgbClr val="0098C3"/>
                </a:solidFill>
              </a:defRPr>
            </a:lvl1pPr>
          </a:lstStyle>
          <a:p>
            <a:endParaRPr lang="en-US" smtClean="0"/>
          </a:p>
        </p:txBody>
      </p:sp>
      <p:sp>
        <p:nvSpPr>
          <p:cNvPr id="20" name="Slide Number Placeholder 5"/>
          <p:cNvSpPr>
            <a:spLocks noGrp="1"/>
          </p:cNvSpPr>
          <p:nvPr>
            <p:ph type="sldNum" sz="quarter" idx="12"/>
          </p:nvPr>
        </p:nvSpPr>
        <p:spPr>
          <a:xfrm>
            <a:off x="9050424" y="6247927"/>
            <a:ext cx="2514600" cy="365125"/>
          </a:xfrm>
        </p:spPr>
        <p:txBody>
          <a:bodyPr/>
          <a:lstStyle>
            <a:lvl1pPr>
              <a:defRPr>
                <a:solidFill>
                  <a:srgbClr val="0098C3"/>
                </a:solidFill>
              </a:defRPr>
            </a:lvl1pPr>
          </a:lstStyle>
          <a:p>
            <a:fld id="{86DE6AE0-F1EF-4F4B-A1D9-9F4F8F2B11C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220" y="6185527"/>
            <a:ext cx="531705" cy="386743"/>
          </a:xfrm>
          <a:prstGeom prst="rect">
            <a:avLst/>
          </a:prstGeom>
        </p:spPr>
      </p:pic>
    </p:spTree>
    <p:extLst>
      <p:ext uri="{BB962C8B-B14F-4D97-AF65-F5344CB8AC3E}">
        <p14:creationId xmlns:p14="http://schemas.microsoft.com/office/powerpoint/2010/main" val="94265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6096000" y="3"/>
            <a:ext cx="6096000" cy="6857999"/>
          </a:xfrm>
          <a:prstGeom prst="rect">
            <a:avLst/>
          </a:prstGeom>
          <a:noFill/>
        </p:spPr>
        <p:txBody>
          <a:bodyPr anchor="ctr">
            <a:normAutofit/>
          </a:bodyPr>
          <a:lstStyle>
            <a:lvl1pPr marL="0" indent="0" algn="l">
              <a:defRPr sz="1200" baseline="0">
                <a:solidFill>
                  <a:schemeClr val="accent6"/>
                </a:solidFill>
              </a:defRPr>
            </a:lvl1pPr>
          </a:lstStyle>
          <a:p>
            <a:pPr lvl="0"/>
            <a:r>
              <a:rPr lang="en-US" dirty="0" smtClean="0"/>
              <a:t>Place hi-resolution portrait photo here. Use the ‘Crop’ tool to reveal the header and footer</a:t>
            </a:r>
            <a:endParaRPr lang="en-US" dirty="0"/>
          </a:p>
        </p:txBody>
      </p:sp>
      <p:sp>
        <p:nvSpPr>
          <p:cNvPr id="5" name="Text Placeholder 5"/>
          <p:cNvSpPr>
            <a:spLocks noGrp="1"/>
          </p:cNvSpPr>
          <p:nvPr>
            <p:ph type="body" sz="quarter" idx="11" hasCustomPrompt="1"/>
          </p:nvPr>
        </p:nvSpPr>
        <p:spPr>
          <a:xfrm>
            <a:off x="3" y="837259"/>
            <a:ext cx="6095999" cy="5549255"/>
          </a:xfrm>
          <a:prstGeom prst="rect">
            <a:avLst/>
          </a:prstGeom>
          <a:solidFill>
            <a:srgbClr val="FFFFFF"/>
          </a:solidFill>
        </p:spPr>
        <p:txBody>
          <a:bodyPr wrap="square" lIns="91440" tIns="457200" rIns="274320" bIns="457200" anchor="ctr" anchorCtr="0">
            <a:normAutofit/>
          </a:bodyPr>
          <a:lstStyle>
            <a:lvl1pPr marL="514350" marR="0" indent="-514350" algn="l" defTabSz="457200" rtl="0" eaLnBrk="1" fontAlgn="auto" latinLnBrk="0" hangingPunct="1">
              <a:lnSpc>
                <a:spcPct val="100000"/>
              </a:lnSpc>
              <a:spcBef>
                <a:spcPts val="650"/>
              </a:spcBef>
              <a:spcAft>
                <a:spcPts val="0"/>
              </a:spcAft>
              <a:buClrTx/>
              <a:buSzTx/>
              <a:buFont typeface="Lucida Grande"/>
              <a:buChar char="—"/>
              <a:tabLst/>
              <a:defRPr sz="1400" baseline="0">
                <a:solidFill>
                  <a:srgbClr val="000000"/>
                </a:solidFill>
              </a:defRPr>
            </a:lvl1pPr>
          </a:lstStyle>
          <a:p>
            <a:pPr lvl="0"/>
            <a:r>
              <a:rPr lang="en-US" dirty="0" smtClean="0"/>
              <a:t>Maximum 4 bullets per slide.</a:t>
            </a:r>
          </a:p>
          <a:p>
            <a:pPr lvl="0"/>
            <a:r>
              <a:rPr lang="en-US" dirty="0" smtClean="0"/>
              <a:t>Maximum 4 bullets per slide.</a:t>
            </a:r>
          </a:p>
          <a:p>
            <a:pPr lvl="0"/>
            <a:r>
              <a:rPr lang="en-US" dirty="0" smtClean="0"/>
              <a:t>Maximum 4 bullets per slide.</a:t>
            </a:r>
          </a:p>
          <a:p>
            <a:pPr lvl="0"/>
            <a:r>
              <a:rPr lang="en-US" dirty="0" smtClean="0"/>
              <a:t>Maximum 4 bullets per slide.</a:t>
            </a:r>
          </a:p>
        </p:txBody>
      </p:sp>
      <p:sp>
        <p:nvSpPr>
          <p:cNvPr id="10" name="Picture Placeholder 12"/>
          <p:cNvSpPr>
            <a:spLocks noGrp="1"/>
          </p:cNvSpPr>
          <p:nvPr>
            <p:ph type="pic" sz="quarter" idx="13" hasCustomPrompt="1"/>
          </p:nvPr>
        </p:nvSpPr>
        <p:spPr>
          <a:xfrm>
            <a:off x="0" y="6386515"/>
            <a:ext cx="12192000" cy="471487"/>
          </a:xfrm>
          <a:prstGeom prst="rect">
            <a:avLst/>
          </a:prstGeom>
          <a:blipFill rotWithShape="1">
            <a:blip r:embed="rId2" cstate="print"/>
            <a:stretch>
              <a:fillRect/>
            </a:stretch>
          </a:blipFill>
        </p:spPr>
        <p:txBody>
          <a:bodyPr vert="horz"/>
          <a:lstStyle>
            <a:lvl1pPr>
              <a:defRPr sz="800">
                <a:solidFill>
                  <a:srgbClr val="000000">
                    <a:alpha val="0"/>
                  </a:srgbClr>
                </a:solidFill>
              </a:defRPr>
            </a:lvl1pPr>
          </a:lstStyle>
          <a:p>
            <a:r>
              <a:rPr lang="en-US" dirty="0" smtClean="0"/>
              <a:t>.</a:t>
            </a:r>
            <a:endParaRPr lang="en-US" dirty="0"/>
          </a:p>
        </p:txBody>
      </p:sp>
      <p:sp>
        <p:nvSpPr>
          <p:cNvPr id="7" name="Title Placeholder 1"/>
          <p:cNvSpPr>
            <a:spLocks noGrp="1"/>
          </p:cNvSpPr>
          <p:nvPr>
            <p:ph type="title"/>
          </p:nvPr>
        </p:nvSpPr>
        <p:spPr>
          <a:xfrm>
            <a:off x="0" y="2"/>
            <a:ext cx="12192000" cy="838201"/>
          </a:xfrm>
          <a:prstGeom prst="rect">
            <a:avLst/>
          </a:prstGeom>
          <a:solidFill>
            <a:srgbClr val="000000"/>
          </a:solidFill>
        </p:spPr>
        <p:txBody>
          <a:bodyPr vert="horz" lIns="365760" tIns="45720" rIns="182880" bIns="45720" rtlCol="0" anchor="ct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345433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23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D590AD-6564-4D70-961C-F05B3E16405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381664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D590AD-6564-4D70-961C-F05B3E16405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74265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D590AD-6564-4D70-961C-F05B3E16405B}"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363683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D590AD-6564-4D70-961C-F05B3E16405B}" type="datetimeFigureOut">
              <a:rPr lang="en-GB" smtClean="0"/>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397313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D590AD-6564-4D70-961C-F05B3E16405B}" type="datetimeFigureOut">
              <a:rPr lang="en-GB" smtClean="0"/>
              <a:t>19/11/2019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82526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590AD-6564-4D70-961C-F05B3E16405B}" type="datetimeFigureOut">
              <a:rPr lang="en-GB" smtClean="0"/>
              <a:t>19/11/2019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25150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D590AD-6564-4D70-961C-F05B3E16405B}"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370944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D590AD-6564-4D70-961C-F05B3E16405B}"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D8F24-D767-4367-9063-585A582070EF}" type="slidenum">
              <a:rPr lang="en-GB" smtClean="0"/>
              <a:t>‹#›</a:t>
            </a:fld>
            <a:endParaRPr lang="en-GB"/>
          </a:p>
        </p:txBody>
      </p:sp>
    </p:spTree>
    <p:extLst>
      <p:ext uri="{BB962C8B-B14F-4D97-AF65-F5344CB8AC3E}">
        <p14:creationId xmlns:p14="http://schemas.microsoft.com/office/powerpoint/2010/main" val="161067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590AD-6564-4D70-961C-F05B3E16405B}" type="datetimeFigureOut">
              <a:rPr lang="en-GB" smtClean="0"/>
              <a:t>19/11/2019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D8F24-D767-4367-9063-585A582070EF}" type="slidenum">
              <a:rPr lang="en-GB" smtClean="0"/>
              <a:t>‹#›</a:t>
            </a:fld>
            <a:endParaRPr lang="en-GB"/>
          </a:p>
        </p:txBody>
      </p:sp>
    </p:spTree>
    <p:extLst>
      <p:ext uri="{BB962C8B-B14F-4D97-AF65-F5344CB8AC3E}">
        <p14:creationId xmlns:p14="http://schemas.microsoft.com/office/powerpoint/2010/main" val="404227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arget="../media/image5.pn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4" Target="../media/image7.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akeholderforum.org/fileadmin/files/Wordle%20Jan%2022'.jpg"/>
          <p:cNvPicPr>
            <a:picLocks noChangeAspect="1" noChangeArrowheads="1"/>
          </p:cNvPicPr>
          <p:nvPr/>
        </p:nvPicPr>
        <p:blipFill>
          <a:blip r:embed="rId3" cstate="print"/>
          <a:srcRect/>
          <a:stretch>
            <a:fillRect/>
          </a:stretch>
        </p:blipFill>
        <p:spPr bwMode="auto">
          <a:xfrm>
            <a:off x="1524000" y="980728"/>
            <a:ext cx="9144000" cy="5400600"/>
          </a:xfrm>
          <a:prstGeom prst="rect">
            <a:avLst/>
          </a:prstGeom>
          <a:noFill/>
        </p:spPr>
      </p:pic>
    </p:spTree>
    <p:extLst>
      <p:ext uri="{BB962C8B-B14F-4D97-AF65-F5344CB8AC3E}">
        <p14:creationId xmlns:p14="http://schemas.microsoft.com/office/powerpoint/2010/main" val="581692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82615"/>
            <a:ext cx="6096000" cy="1692771"/>
          </a:xfrm>
          <a:prstGeom prst="rect">
            <a:avLst/>
          </a:prstGeom>
        </p:spPr>
        <p:txBody>
          <a:bodyPr>
            <a:spAutoFit/>
          </a:bodyPr>
          <a:lstStyle/>
          <a:p>
            <a:endParaRPr lang="en-GB" sz="800" b="0" i="0" u="none" strike="noStrike" baseline="0" dirty="0" smtClean="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sz="2400" b="0" i="0" u="none" strike="noStrike" baseline="0" dirty="0" smtClean="0">
              <a:latin typeface="Times New Roman" panose="02020603050405020304" pitchFamily="18" charset="0"/>
            </a:endParaRPr>
          </a:p>
          <a:p>
            <a:endParaRPr lang="en-GB" dirty="0">
              <a:latin typeface="Times New Roman" panose="02020603050405020304" pitchFamily="18" charset="0"/>
            </a:endParaRPr>
          </a:p>
        </p:txBody>
      </p:sp>
      <p:sp>
        <p:nvSpPr>
          <p:cNvPr id="3" name="Rectangle 2"/>
          <p:cNvSpPr/>
          <p:nvPr/>
        </p:nvSpPr>
        <p:spPr>
          <a:xfrm>
            <a:off x="3048000" y="2944252"/>
            <a:ext cx="6096000" cy="969496"/>
          </a:xfrm>
          <a:prstGeom prst="rect">
            <a:avLst/>
          </a:prstGeom>
        </p:spPr>
        <p:txBody>
          <a:bodyPr>
            <a:spAutoFit/>
          </a:bodyPr>
          <a:lstStyle/>
          <a:p>
            <a:endParaRPr lang="en-GB" sz="600" b="0" i="0" u="none" strike="noStrike" baseline="0" dirty="0" smtClean="0">
              <a:latin typeface="Times New Roman" panose="02020603050405020304" pitchFamily="18" charset="0"/>
            </a:endParaRPr>
          </a:p>
          <a:p>
            <a:endParaRPr lang="en-GB" sz="1000" b="0" i="0" u="none" strike="noStrike" baseline="0" dirty="0" smtClean="0">
              <a:latin typeface="Times New Roman" panose="02020603050405020304" pitchFamily="18" charset="0"/>
            </a:endParaRPr>
          </a:p>
          <a:p>
            <a:endParaRPr lang="en-GB" sz="1000" b="0" i="0" u="none" strike="noStrike" baseline="0" dirty="0" smtClean="0">
              <a:latin typeface="Times New Roman" panose="02020603050405020304" pitchFamily="18" charset="0"/>
            </a:endParaRPr>
          </a:p>
          <a:p>
            <a:endParaRPr lang="en-GB" sz="1000" b="0" i="0" u="none" strike="noStrike" baseline="0" dirty="0" smtClean="0">
              <a:latin typeface="Times New Roman" panose="02020603050405020304" pitchFamily="18" charset="0"/>
            </a:endParaRPr>
          </a:p>
          <a:p>
            <a:endParaRPr lang="en-GB" sz="1100" b="0" i="0" u="none" strike="noStrike" baseline="0" dirty="0" smtClean="0">
              <a:latin typeface="Times New Roman" panose="02020603050405020304" pitchFamily="18" charset="0"/>
            </a:endParaRPr>
          </a:p>
          <a:p>
            <a:endParaRPr lang="en-GB" sz="1000" b="0" i="0" u="none" strike="noStrike" baseline="0" dirty="0" smtClean="0">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77440" y="0"/>
            <a:ext cx="7289074" cy="6858000"/>
          </a:xfrm>
          <a:prstGeom prst="rect">
            <a:avLst/>
          </a:prstGeom>
        </p:spPr>
      </p:pic>
      <p:sp>
        <p:nvSpPr>
          <p:cNvPr id="5" name="TextBox 4"/>
          <p:cNvSpPr txBox="1"/>
          <p:nvPr/>
        </p:nvSpPr>
        <p:spPr>
          <a:xfrm>
            <a:off x="1315300" y="888274"/>
            <a:ext cx="9561400" cy="584775"/>
          </a:xfrm>
          <a:prstGeom prst="rect">
            <a:avLst/>
          </a:prstGeom>
          <a:noFill/>
        </p:spPr>
        <p:txBody>
          <a:bodyPr wrap="none" rtlCol="0">
            <a:spAutoFit/>
          </a:bodyPr>
          <a:lstStyle/>
          <a:p>
            <a:r>
              <a:rPr lang="en-GB" sz="3200" dirty="0" smtClean="0">
                <a:solidFill>
                  <a:schemeClr val="accent1">
                    <a:lumMod val="75000"/>
                  </a:schemeClr>
                </a:solidFill>
              </a:rPr>
              <a:t>INTERGROUP						MANIFESTO</a:t>
            </a:r>
            <a:endParaRPr lang="en-GB" sz="3200" dirty="0">
              <a:solidFill>
                <a:schemeClr val="accent1">
                  <a:lumMod val="75000"/>
                </a:schemeClr>
              </a:solidFill>
            </a:endParaRPr>
          </a:p>
        </p:txBody>
      </p:sp>
    </p:spTree>
    <p:extLst>
      <p:ext uri="{BB962C8B-B14F-4D97-AF65-F5344CB8AC3E}">
        <p14:creationId xmlns:p14="http://schemas.microsoft.com/office/powerpoint/2010/main" val="153533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3"/>
          <p:cNvPicPr>
            <a:picLocks noGrp="1"/>
          </p:cNvPicPr>
          <p:nvPr>
            <p:ph idx="1"/>
          </p:nvPr>
        </p:nvPicPr>
        <p:blipFill>
          <a:blip r:embed="rId3">
            <a:extLst>
              <a:ext uri="{28A0092B-C50C-407E-A947-70E740481C1C}">
                <a14:useLocalDpi xmlns:a14="http://schemas.microsoft.com/office/drawing/2010/main" val="0"/>
              </a:ext>
            </a:extLst>
          </a:blip>
          <a:srcRect l="3584" t="3667" r="1436" b="4678"/>
          <a:stretch>
            <a:fillRect/>
          </a:stretch>
        </p:blipFill>
        <p:spPr>
          <a:xfrm>
            <a:off x="4951079" y="2651408"/>
            <a:ext cx="5532504" cy="3365191"/>
          </a:xfrm>
        </p:spPr>
      </p:pic>
      <p:pic>
        <p:nvPicPr>
          <p:cNvPr id="11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486" y="684213"/>
            <a:ext cx="2911475" cy="201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22537" y="3637676"/>
            <a:ext cx="3203144" cy="646331"/>
          </a:xfrm>
          <a:prstGeom prst="rect">
            <a:avLst/>
          </a:prstGeom>
        </p:spPr>
        <p:txBody>
          <a:bodyPr wrap="square">
            <a:spAutoFit/>
          </a:bodyPr>
          <a:lstStyle/>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742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ootprint illustration - New Zealand Ministry of Environment"/>
          <p:cNvPicPr>
            <a:picLocks noChangeAspect="1" noChangeArrowheads="1"/>
          </p:cNvPicPr>
          <p:nvPr/>
        </p:nvPicPr>
        <p:blipFill>
          <a:blip r:embed="rId3" cstate="print"/>
          <a:srcRect/>
          <a:stretch>
            <a:fillRect/>
          </a:stretch>
        </p:blipFill>
        <p:spPr bwMode="auto">
          <a:xfrm>
            <a:off x="1524002" y="0"/>
            <a:ext cx="9144000" cy="7316788"/>
          </a:xfrm>
          <a:prstGeom prst="rect">
            <a:avLst/>
          </a:prstGeom>
          <a:noFill/>
          <a:ln w="9525">
            <a:noFill/>
            <a:miter lim="800000"/>
            <a:headEnd/>
            <a:tailEnd/>
          </a:ln>
        </p:spPr>
      </p:pic>
      <p:sp>
        <p:nvSpPr>
          <p:cNvPr id="41987" name="Text Box 3"/>
          <p:cNvSpPr txBox="1">
            <a:spLocks noChangeArrowheads="1"/>
          </p:cNvSpPr>
          <p:nvPr/>
        </p:nvSpPr>
        <p:spPr bwMode="auto">
          <a:xfrm>
            <a:off x="1543052" y="114302"/>
            <a:ext cx="6400801" cy="830793"/>
          </a:xfrm>
          <a:prstGeom prst="rect">
            <a:avLst/>
          </a:prstGeom>
          <a:noFill/>
          <a:ln w="9525">
            <a:noFill/>
            <a:miter lim="800000"/>
            <a:headEnd/>
            <a:tailEnd/>
          </a:ln>
        </p:spPr>
        <p:txBody>
          <a:bodyPr lIns="91238" tIns="45619" rIns="91238" bIns="45619">
            <a:spAutoFit/>
          </a:bodyPr>
          <a:lstStyle/>
          <a:p>
            <a:pPr>
              <a:spcBef>
                <a:spcPct val="50000"/>
              </a:spcBef>
            </a:pPr>
            <a:r>
              <a:rPr lang="en-US" altLang="ja-JP" sz="4800" dirty="0" smtClean="0">
                <a:solidFill>
                  <a:srgbClr val="133267"/>
                </a:solidFill>
                <a:latin typeface="Calibri" pitchFamily="34" charset="0"/>
                <a:ea typeface="MS PGothic" pitchFamily="34" charset="-128"/>
                <a:cs typeface="Lucida Sans Unicode" pitchFamily="34" charset="0"/>
              </a:rPr>
              <a:t>Our </a:t>
            </a:r>
            <a:r>
              <a:rPr lang="en-US" altLang="ja-JP" sz="4800" dirty="0">
                <a:solidFill>
                  <a:srgbClr val="133267"/>
                </a:solidFill>
                <a:latin typeface="Calibri" pitchFamily="34" charset="0"/>
                <a:ea typeface="MS PGothic" pitchFamily="34" charset="-128"/>
                <a:cs typeface="Lucida Sans Unicode" pitchFamily="34" charset="0"/>
              </a:rPr>
              <a:t>Ecological Footprint</a:t>
            </a:r>
          </a:p>
        </p:txBody>
      </p:sp>
      <p:sp>
        <p:nvSpPr>
          <p:cNvPr id="41988" name="Text Box 4"/>
          <p:cNvSpPr txBox="1">
            <a:spLocks noChangeArrowheads="1"/>
          </p:cNvSpPr>
          <p:nvPr/>
        </p:nvSpPr>
        <p:spPr bwMode="auto">
          <a:xfrm>
            <a:off x="7086600" y="4724402"/>
            <a:ext cx="1752600" cy="306803"/>
          </a:xfrm>
          <a:prstGeom prst="rect">
            <a:avLst/>
          </a:prstGeom>
          <a:solidFill>
            <a:schemeClr val="bg1"/>
          </a:solidFill>
          <a:ln w="9525">
            <a:noFill/>
            <a:miter lim="800000"/>
            <a:headEnd/>
            <a:tailEnd/>
          </a:ln>
        </p:spPr>
        <p:txBody>
          <a:bodyPr lIns="91238" tIns="45619" rIns="91238" bIns="45619">
            <a:spAutoFit/>
          </a:bodyPr>
          <a:lstStyle/>
          <a:p>
            <a:pPr>
              <a:lnSpc>
                <a:spcPct val="93000"/>
              </a:lnSpc>
              <a:spcBef>
                <a:spcPct val="50000"/>
              </a:spcBef>
              <a:buClr>
                <a:srgbClr val="000000"/>
              </a:buClr>
              <a:buSzPct val="100000"/>
            </a:pPr>
            <a:r>
              <a:rPr lang="en-US" sz="1500" b="1">
                <a:solidFill>
                  <a:srgbClr val="996600"/>
                </a:solidFill>
                <a:latin typeface="Arial Narrow" pitchFamily="34" charset="0"/>
                <a:cs typeface="Lucida Sans Unicode" pitchFamily="34" charset="0"/>
              </a:rPr>
              <a:t>CARBON footprint</a:t>
            </a:r>
          </a:p>
        </p:txBody>
      </p:sp>
      <p:sp>
        <p:nvSpPr>
          <p:cNvPr id="41989" name="Text Box 4"/>
          <p:cNvSpPr txBox="1">
            <a:spLocks noChangeArrowheads="1"/>
          </p:cNvSpPr>
          <p:nvPr/>
        </p:nvSpPr>
        <p:spPr bwMode="auto">
          <a:xfrm>
            <a:off x="4257675" y="6270627"/>
            <a:ext cx="1754188" cy="306803"/>
          </a:xfrm>
          <a:prstGeom prst="rect">
            <a:avLst/>
          </a:prstGeom>
          <a:solidFill>
            <a:schemeClr val="bg1"/>
          </a:solidFill>
          <a:ln w="9525">
            <a:noFill/>
            <a:miter lim="800000"/>
            <a:headEnd/>
            <a:tailEnd/>
          </a:ln>
        </p:spPr>
        <p:txBody>
          <a:bodyPr lIns="91238" tIns="45619" rIns="91238" bIns="45619">
            <a:spAutoFit/>
          </a:bodyPr>
          <a:lstStyle/>
          <a:p>
            <a:pPr>
              <a:lnSpc>
                <a:spcPct val="93000"/>
              </a:lnSpc>
              <a:spcBef>
                <a:spcPct val="50000"/>
              </a:spcBef>
              <a:buClr>
                <a:srgbClr val="000000"/>
              </a:buClr>
              <a:buSzPct val="100000"/>
            </a:pPr>
            <a:r>
              <a:rPr lang="en-US" sz="1500" b="1">
                <a:solidFill>
                  <a:srgbClr val="996600"/>
                </a:solidFill>
                <a:latin typeface="Arial Narrow" pitchFamily="34" charset="0"/>
                <a:cs typeface="Lucida Sans Unicode" pitchFamily="34" charset="0"/>
              </a:rPr>
              <a:t>FISHING grounds</a:t>
            </a:r>
          </a:p>
        </p:txBody>
      </p:sp>
    </p:spTree>
    <p:extLst>
      <p:ext uri="{BB962C8B-B14F-4D97-AF65-F5344CB8AC3E}">
        <p14:creationId xmlns:p14="http://schemas.microsoft.com/office/powerpoint/2010/main" val="174907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395950" y="5024964"/>
            <a:ext cx="3272050" cy="215444"/>
          </a:xfrm>
          <a:prstGeom prst="rect">
            <a:avLst/>
          </a:prstGeom>
          <a:noFill/>
        </p:spPr>
        <p:txBody>
          <a:bodyPr wrap="none" rtlCol="0">
            <a:spAutoFit/>
          </a:bodyPr>
          <a:lstStyle/>
          <a:p>
            <a:r>
              <a:rPr lang="en-GB" sz="800" dirty="0">
                <a:solidFill>
                  <a:schemeClr val="bg1"/>
                </a:solidFill>
                <a:latin typeface="Helvetica Neue Light" charset="0"/>
                <a:ea typeface="Helvetica Neue Light" charset="0"/>
                <a:cs typeface="Helvetica Neue Light" charset="0"/>
              </a:rPr>
              <a:t>https://www.arkive.org/land-snail/orcula-fuchsi/image-G126167.html</a:t>
            </a:r>
            <a:endParaRPr lang="en-GB" sz="800" i="1" dirty="0">
              <a:solidFill>
                <a:schemeClr val="bg1"/>
              </a:solidFill>
              <a:latin typeface="Helvetica Neue Light" charset="0"/>
              <a:ea typeface="Helvetica Neue Light" charset="0"/>
              <a:cs typeface="Helvetica Neue Light" charset="0"/>
            </a:endParaRPr>
          </a:p>
        </p:txBody>
      </p:sp>
      <p:pic>
        <p:nvPicPr>
          <p:cNvPr id="3075" name="Picture 3"/>
          <p:cNvPicPr>
            <a:picLocks noChangeAspect="1" noChangeArrowheads="1"/>
          </p:cNvPicPr>
          <p:nvPr/>
        </p:nvPicPr>
        <p:blipFill>
          <a:blip r:embed="rId3"/>
          <a:srcRect/>
          <a:stretch>
            <a:fillRect/>
          </a:stretch>
        </p:blipFill>
        <p:spPr bwMode="auto">
          <a:xfrm>
            <a:off x="2597888" y="152401"/>
            <a:ext cx="6741042" cy="5993219"/>
          </a:xfrm>
          <a:prstGeom prst="rect">
            <a:avLst/>
          </a:prstGeom>
          <a:noFill/>
          <a:ln w="9525">
            <a:noFill/>
            <a:miter lim="800000"/>
            <a:headEnd/>
            <a:tailEnd/>
          </a:ln>
          <a:effectLst/>
        </p:spPr>
      </p:pic>
      <p:sp>
        <p:nvSpPr>
          <p:cNvPr id="8" name="Footer Placeholder 4"/>
          <p:cNvSpPr>
            <a:spLocks noGrp="1"/>
          </p:cNvSpPr>
          <p:nvPr>
            <p:ph type="ftr" sz="quarter" idx="11"/>
          </p:nvPr>
        </p:nvSpPr>
        <p:spPr>
          <a:xfrm>
            <a:off x="2646049" y="6247928"/>
            <a:ext cx="5309487" cy="365125"/>
          </a:xfrm>
        </p:spPr>
        <p:txBody>
          <a:bodyPr/>
          <a:lstStyle>
            <a:lvl1pPr>
              <a:defRPr b="1">
                <a:solidFill>
                  <a:srgbClr val="0098C3"/>
                </a:solidFill>
                <a:latin typeface="Helvetica Neue Light"/>
              </a:defRPr>
            </a:lvl1pPr>
          </a:lstStyle>
          <a:p>
            <a:r>
              <a:rPr lang="en-US" sz="1400" dirty="0"/>
              <a:t>INTERNATIONAL UNION FOR CONSERVATION OF NATURE</a:t>
            </a:r>
          </a:p>
        </p:txBody>
      </p:sp>
    </p:spTree>
    <p:extLst>
      <p:ext uri="{BB962C8B-B14F-4D97-AF65-F5344CB8AC3E}">
        <p14:creationId xmlns:p14="http://schemas.microsoft.com/office/powerpoint/2010/main" val="39395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610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160</Words>
  <Application>Microsoft Office PowerPoint</Application>
  <PresentationFormat>Widescreen</PresentationFormat>
  <Paragraphs>44</Paragraphs>
  <Slides>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MS PGothic</vt:lpstr>
      <vt:lpstr>Arial</vt:lpstr>
      <vt:lpstr>Arial Narrow</vt:lpstr>
      <vt:lpstr>Calibri</vt:lpstr>
      <vt:lpstr>Calibri Light</vt:lpstr>
      <vt:lpstr>等线</vt:lpstr>
      <vt:lpstr>Helvetica Neue</vt:lpstr>
      <vt:lpstr>Helvetica Neue Light</vt:lpstr>
      <vt:lpstr>Lucida Grande</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IUCN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 Luc</dc:creator>
  <cp:lastModifiedBy>BAS Luc</cp:lastModifiedBy>
  <cp:revision>6</cp:revision>
  <dcterms:created xsi:type="dcterms:W3CDTF">2019-11-18T16:02:20Z</dcterms:created>
  <dcterms:modified xsi:type="dcterms:W3CDTF">2019-11-19T08:10:58Z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1196884</vt:lpwstr>
  </property>
  <property fmtid="{D5CDD505-2E9C-101B-9397-08002B2CF9AE}" name="NXPowerLiteSettings" pid="3">
    <vt:lpwstr>C7000400038000</vt:lpwstr>
  </property>
  <property fmtid="{D5CDD505-2E9C-101B-9397-08002B2CF9AE}" name="NXPowerLiteVersion" pid="4">
    <vt:lpwstr>S8.2.3</vt:lpwstr>
  </property>
</Properties>
</file>